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xls" ContentType="application/vnd.ms-excel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charts/chart2.xml" ContentType="application/vnd.openxmlformats-officedocument.drawingml.chart+xml"/>
  <Override PartName="/ppt/theme/themeOverride2.xml" ContentType="application/vnd.openxmlformats-officedocument.themeOverride+xml"/>
  <Override PartName="/ppt/charts/chart3.xml" ContentType="application/vnd.openxmlformats-officedocument.drawingml.chart+xml"/>
  <Override PartName="/ppt/theme/themeOverride3.xml" ContentType="application/vnd.openxmlformats-officedocument.themeOverride+xml"/>
  <Override PartName="/ppt/charts/chart4.xml" ContentType="application/vnd.openxmlformats-officedocument.drawingml.chart+xml"/>
  <Override PartName="/ppt/theme/themeOverride4.xml" ContentType="application/vnd.openxmlformats-officedocument.themeOverride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ppt/charts/chart10.xml" ContentType="application/vnd.openxmlformats-officedocument.drawingml.chart+xml"/>
  <Override PartName="/ppt/notesSlides/notesSlide1.xml" ContentType="application/vnd.openxmlformats-officedocument.presentationml.notesSlide+xml"/>
  <Override PartName="/ppt/charts/chart11.xml" ContentType="application/vnd.openxmlformats-officedocument.drawingml.chart+xml"/>
  <Override PartName="/ppt/charts/chart12.xml" ContentType="application/vnd.openxmlformats-officedocument.drawingml.chart+xml"/>
  <Override PartName="/ppt/theme/themeOverride5.xml" ContentType="application/vnd.openxmlformats-officedocument.themeOverride+xml"/>
  <Override PartName="/ppt/notesSlides/notesSlide2.xml" ContentType="application/vnd.openxmlformats-officedocument.presentationml.notesSlide+xml"/>
  <Override PartName="/ppt/charts/chart13.xml" ContentType="application/vnd.openxmlformats-officedocument.drawingml.chart+xml"/>
  <Override PartName="/ppt/theme/themeOverride6.xml" ContentType="application/vnd.openxmlformats-officedocument.themeOverride+xml"/>
  <Override PartName="/ppt/charts/chart14.xml" ContentType="application/vnd.openxmlformats-officedocument.drawingml.chart+xml"/>
  <Override PartName="/ppt/theme/themeOverride7.xml" ContentType="application/vnd.openxmlformats-officedocument.themeOverride+xml"/>
  <Override PartName="/ppt/charts/chart15.xml" ContentType="application/vnd.openxmlformats-officedocument.drawingml.chart+xml"/>
  <Override PartName="/ppt/theme/themeOverride8.xml" ContentType="application/vnd.openxmlformats-officedocument.themeOverride+xml"/>
  <Override PartName="/ppt/charts/chart16.xml" ContentType="application/vnd.openxmlformats-officedocument.drawingml.chart+xml"/>
  <Override PartName="/ppt/theme/themeOverride9.xml" ContentType="application/vnd.openxmlformats-officedocument.themeOverride+xml"/>
  <Override PartName="/ppt/charts/chart17.xml" ContentType="application/vnd.openxmlformats-officedocument.drawingml.chart+xml"/>
  <Override PartName="/ppt/theme/themeOverride10.xml" ContentType="application/vnd.openxmlformats-officedocument.themeOverride+xml"/>
  <Override PartName="/ppt/charts/chart18.xml" ContentType="application/vnd.openxmlformats-officedocument.drawingml.chart+xml"/>
  <Override PartName="/ppt/theme/themeOverride11.xml" ContentType="application/vnd.openxmlformats-officedocument.themeOverride+xml"/>
  <Override PartName="/ppt/charts/chart19.xml" ContentType="application/vnd.openxmlformats-officedocument.drawingml.chart+xml"/>
  <Override PartName="/ppt/theme/themeOverride12.xml" ContentType="application/vnd.openxmlformats-officedocument.themeOverride+xml"/>
  <Override PartName="/ppt/charts/chart20.xml" ContentType="application/vnd.openxmlformats-officedocument.drawingml.chart+xml"/>
  <Override PartName="/ppt/charts/chart21.xml" ContentType="application/vnd.openxmlformats-officedocument.drawingml.chart+xml"/>
  <Override PartName="/ppt/theme/themeOverride13.xml" ContentType="application/vnd.openxmlformats-officedocument.themeOverride+xml"/>
  <Override PartName="/ppt/charts/chart22.xml" ContentType="application/vnd.openxmlformats-officedocument.drawingml.chart+xml"/>
  <Override PartName="/ppt/theme/themeOverride14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54" r:id="rId2"/>
  </p:sldMasterIdLst>
  <p:notesMasterIdLst>
    <p:notesMasterId r:id="rId44"/>
  </p:notesMasterIdLst>
  <p:handoutMasterIdLst>
    <p:handoutMasterId r:id="rId45"/>
  </p:handoutMasterIdLst>
  <p:sldIdLst>
    <p:sldId id="256" r:id="rId3"/>
    <p:sldId id="257" r:id="rId4"/>
    <p:sldId id="314" r:id="rId5"/>
    <p:sldId id="258" r:id="rId6"/>
    <p:sldId id="259" r:id="rId7"/>
    <p:sldId id="260" r:id="rId8"/>
    <p:sldId id="261" r:id="rId9"/>
    <p:sldId id="262" r:id="rId10"/>
    <p:sldId id="263" r:id="rId11"/>
    <p:sldId id="266" r:id="rId12"/>
    <p:sldId id="267" r:id="rId13"/>
    <p:sldId id="317" r:id="rId14"/>
    <p:sldId id="269" r:id="rId15"/>
    <p:sldId id="294" r:id="rId16"/>
    <p:sldId id="270" r:id="rId17"/>
    <p:sldId id="313" r:id="rId18"/>
    <p:sldId id="272" r:id="rId19"/>
    <p:sldId id="273" r:id="rId20"/>
    <p:sldId id="274" r:id="rId21"/>
    <p:sldId id="359" r:id="rId22"/>
    <p:sldId id="275" r:id="rId23"/>
    <p:sldId id="276" r:id="rId24"/>
    <p:sldId id="360" r:id="rId25"/>
    <p:sldId id="277" r:id="rId26"/>
    <p:sldId id="278" r:id="rId27"/>
    <p:sldId id="361" r:id="rId28"/>
    <p:sldId id="279" r:id="rId29"/>
    <p:sldId id="362" r:id="rId30"/>
    <p:sldId id="282" r:id="rId31"/>
    <p:sldId id="363" r:id="rId32"/>
    <p:sldId id="280" r:id="rId33"/>
    <p:sldId id="364" r:id="rId34"/>
    <p:sldId id="281" r:id="rId35"/>
    <p:sldId id="337" r:id="rId36"/>
    <p:sldId id="338" r:id="rId37"/>
    <p:sldId id="358" r:id="rId38"/>
    <p:sldId id="351" r:id="rId39"/>
    <p:sldId id="352" r:id="rId40"/>
    <p:sldId id="353" r:id="rId41"/>
    <p:sldId id="354" r:id="rId42"/>
    <p:sldId id="355" r:id="rId43"/>
  </p:sldIdLst>
  <p:sldSz cx="9144000" cy="6858000" type="screen4x3"/>
  <p:notesSz cx="6797675" cy="9928225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F81BD"/>
    <a:srgbClr val="FFCC66"/>
    <a:srgbClr val="CC9900"/>
    <a:srgbClr val="FFCC00"/>
    <a:srgbClr val="FFFF66"/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34587" autoAdjust="0"/>
    <p:restoredTop sz="94786" autoAdjust="0"/>
  </p:normalViewPr>
  <p:slideViewPr>
    <p:cSldViewPr showGuides="1">
      <p:cViewPr>
        <p:scale>
          <a:sx n="110" d="100"/>
          <a:sy n="110" d="100"/>
        </p:scale>
        <p:origin x="510" y="-24"/>
      </p:cViewPr>
      <p:guideLst>
        <p:guide orient="horz" pos="2523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82" d="100"/>
          <a:sy n="82" d="100"/>
        </p:scale>
        <p:origin x="-3954" y="-84"/>
      </p:cViewPr>
      <p:guideLst>
        <p:guide orient="horz" pos="3127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handoutMaster" Target="handoutMasters/handout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heme" Target="theme/theme1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presProps" Target="pres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oleObject" Target="file:///\\cnt-storage-01\rapporti%20ufficiali\lavoriamo\Situazione_donazioni_ppt.xlsx" TargetMode="External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oleObject" Target="file:///\\cnt-storage-01\rapporti%20ufficiali\lavoriamo\Situazione_donazioni_ppt.xlsx" TargetMode="External"/><Relationship Id="rId1" Type="http://schemas.openxmlformats.org/officeDocument/2006/relationships/themeOverride" Target="../theme/themeOverride2.xm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oleObject" Target="file:///\\cnt-storage-01\rapporti%20ufficiali\lavoriamo\Situazione_donazioni_ppt.xlsx" TargetMode="External"/><Relationship Id="rId1" Type="http://schemas.openxmlformats.org/officeDocument/2006/relationships/themeOverride" Target="../theme/themeOverride3.xml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oleObject" Target="file:///\\cnt-storage-01\rapporti%20ufficiali\lavoriamo\Situazione_donazioni_ppt.xlsx" TargetMode="External"/><Relationship Id="rId1" Type="http://schemas.openxmlformats.org/officeDocument/2006/relationships/themeOverride" Target="../theme/themeOverride4.xm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file:///\\cnt-storage-01\RAPPORTI%20UFFICIALI\lavoriamo\Situazione_donazioni_ppt.xlsx" TargetMode="Externa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file:///\\cnt-storage-01\rapporti%20ufficiali\lavoriamo\Situazione_donazioni_ppt.xlsx" TargetMode="External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oleObject" Target="file:///\\cnt-storage-01\RAPPORTI%20UFFICIALI\lavoriamo\Situazione_donazioni_ppt.xlsx" TargetMode="External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oleObject" Target="file:///\\cnt-storage-01\rapporti%20ufficiali\lavoriamo\Situazione_donazioni_ppt.xlsx" TargetMode="External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oleObject" Target="file:///\\cnt-storage-01\rapporti%20ufficiali\lavoriamo\Situazione_donazioni_ppt.xlsx" TargetMode="External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oleObject" Target="file:///\\cnt-storage-01\rapporti%20ufficiali\lavoriamo\Situazione_donazioni_ppt.xlsx" TargetMode="External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oleObject" Target="file:///\\cnt-storage-01\rapporti%20ufficiali\lavoriamo\Situazione_donazioni_ppt.xlsx" TargetMode="External"/></Relationships>
</file>

<file path=ppt/charts/_rels/chart12.xml.rels><?xml version="1.0" encoding="UTF-8" standalone="yes"?>
<Relationships xmlns="http://schemas.openxmlformats.org/package/2006/relationships"><Relationship Id="rId2" Type="http://schemas.openxmlformats.org/officeDocument/2006/relationships/oleObject" Target="file:///\\cnt-storage-01\rapporti%20ufficiali\lavoriamo\Situazione_donazioni_ppt.xlsx" TargetMode="External"/><Relationship Id="rId1" Type="http://schemas.openxmlformats.org/officeDocument/2006/relationships/themeOverride" Target="../theme/themeOverride5.xml"/></Relationships>
</file>

<file path=ppt/charts/_rels/chart13.xml.rels><?xml version="1.0" encoding="UTF-8" standalone="yes"?>
<Relationships xmlns="http://schemas.openxmlformats.org/package/2006/relationships"><Relationship Id="rId2" Type="http://schemas.openxmlformats.org/officeDocument/2006/relationships/oleObject" Target="file:///\\cnt-storage-01\rapporti%20ufficiali\lavoriamo\Situazione_donazioni_ppt.xlsx" TargetMode="External"/><Relationship Id="rId1" Type="http://schemas.openxmlformats.org/officeDocument/2006/relationships/themeOverride" Target="../theme/themeOverride6.xml"/></Relationships>
</file>

<file path=ppt/charts/_rels/chart14.xml.rels><?xml version="1.0" encoding="UTF-8" standalone="yes"?>
<Relationships xmlns="http://schemas.openxmlformats.org/package/2006/relationships"><Relationship Id="rId2" Type="http://schemas.openxmlformats.org/officeDocument/2006/relationships/oleObject" Target="file:///\\cnt-storage-01\rapporti%20ufficiali\lavoriamo\Situazione_donazioni_ppt.xlsx" TargetMode="External"/><Relationship Id="rId1" Type="http://schemas.openxmlformats.org/officeDocument/2006/relationships/themeOverride" Target="../theme/themeOverride7.xml"/></Relationships>
</file>

<file path=ppt/charts/_rels/chart15.xml.rels><?xml version="1.0" encoding="UTF-8" standalone="yes"?>
<Relationships xmlns="http://schemas.openxmlformats.org/package/2006/relationships"><Relationship Id="rId2" Type="http://schemas.openxmlformats.org/officeDocument/2006/relationships/oleObject" Target="file:///\\cnt-storage-01\rapporti%20ufficiali\lavoriamo\Situazione_donazioni_ppt.xlsx" TargetMode="External"/><Relationship Id="rId1" Type="http://schemas.openxmlformats.org/officeDocument/2006/relationships/themeOverride" Target="../theme/themeOverride8.xml"/></Relationships>
</file>

<file path=ppt/charts/_rels/chart16.xml.rels><?xml version="1.0" encoding="UTF-8" standalone="yes"?>
<Relationships xmlns="http://schemas.openxmlformats.org/package/2006/relationships"><Relationship Id="rId2" Type="http://schemas.openxmlformats.org/officeDocument/2006/relationships/oleObject" Target="file:///\\cnt-storage-01\rapporti%20ufficiali\lavoriamo\Situazione_donazioni_ppt.xlsx" TargetMode="External"/><Relationship Id="rId1" Type="http://schemas.openxmlformats.org/officeDocument/2006/relationships/themeOverride" Target="../theme/themeOverride9.xml"/></Relationships>
</file>

<file path=ppt/charts/_rels/chart17.xml.rels><?xml version="1.0" encoding="UTF-8" standalone="yes"?>
<Relationships xmlns="http://schemas.openxmlformats.org/package/2006/relationships"><Relationship Id="rId2" Type="http://schemas.openxmlformats.org/officeDocument/2006/relationships/oleObject" Target="file:///\\cnt-storage-01\rapporti%20ufficiali\lavoriamo\Situazione_donazioni_ppt.xlsx" TargetMode="External"/><Relationship Id="rId1" Type="http://schemas.openxmlformats.org/officeDocument/2006/relationships/themeOverride" Target="../theme/themeOverride10.xml"/></Relationships>
</file>

<file path=ppt/charts/_rels/chart18.xml.rels><?xml version="1.0" encoding="UTF-8" standalone="yes"?>
<Relationships xmlns="http://schemas.openxmlformats.org/package/2006/relationships"><Relationship Id="rId2" Type="http://schemas.openxmlformats.org/officeDocument/2006/relationships/oleObject" Target="file:///\\cnt-storage-01\rapporti%20ufficiali\lavoriamo\Situazione_donazioni_ppt.xlsx" TargetMode="External"/><Relationship Id="rId1" Type="http://schemas.openxmlformats.org/officeDocument/2006/relationships/themeOverride" Target="../theme/themeOverride11.xml"/></Relationships>
</file>

<file path=ppt/charts/_rels/chart19.xml.rels><?xml version="1.0" encoding="UTF-8" standalone="yes"?>
<Relationships xmlns="http://schemas.openxmlformats.org/package/2006/relationships"><Relationship Id="rId2" Type="http://schemas.openxmlformats.org/officeDocument/2006/relationships/oleObject" Target="file:///\\cnt-storage-01\rapporti%20ufficiali\lavoriamo\Situazione_donazioni_ppt.xlsx" TargetMode="External"/><Relationship Id="rId1" Type="http://schemas.openxmlformats.org/officeDocument/2006/relationships/themeOverride" Target="../theme/themeOverride12.xml"/></Relationships>
</file>

<file path=ppt/charts/_rels/chart20.xml.rels><?xml version="1.0" encoding="UTF-8" standalone="yes"?>
<Relationships xmlns="http://schemas.openxmlformats.org/package/2006/relationships"><Relationship Id="rId1" Type="http://schemas.openxmlformats.org/officeDocument/2006/relationships/oleObject" Target="file:///\\cnt-storage-01\rapporti%20ufficiali\lavoriamo\Situazione_donazioni_ppt.xlsx" TargetMode="External"/></Relationships>
</file>

<file path=ppt/charts/_rels/chart21.xml.rels><?xml version="1.0" encoding="UTF-8" standalone="yes"?>
<Relationships xmlns="http://schemas.openxmlformats.org/package/2006/relationships"><Relationship Id="rId2" Type="http://schemas.openxmlformats.org/officeDocument/2006/relationships/oleObject" Target="file:///\\cnt-storage-01\rapporti%20ufficiali\lavoriamo\Situazione_donazioni_ppt.xlsx" TargetMode="External"/><Relationship Id="rId1" Type="http://schemas.openxmlformats.org/officeDocument/2006/relationships/themeOverride" Target="../theme/themeOverride13.xml"/></Relationships>
</file>

<file path=ppt/charts/_rels/chart22.xml.rels><?xml version="1.0" encoding="UTF-8" standalone="yes"?>
<Relationships xmlns="http://schemas.openxmlformats.org/package/2006/relationships"><Relationship Id="rId2" Type="http://schemas.openxmlformats.org/officeDocument/2006/relationships/oleObject" Target="file:///\\cnt-storage-01\rapporti%20ufficiali\lavoriamo\Situazione_donazioni_ppt.xlsx" TargetMode="External"/><Relationship Id="rId1" Type="http://schemas.openxmlformats.org/officeDocument/2006/relationships/themeOverride" Target="../theme/themeOverride14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col"/>
        <c:grouping val="clustered"/>
        <c:varyColors val="0"/>
        <c:ser>
          <c:idx val="1"/>
          <c:order val="0"/>
          <c:tx>
            <c:strRef>
              <c:f>'Trend dx'!$B$1</c:f>
              <c:strCache>
                <c:ptCount val="1"/>
                <c:pt idx="0">
                  <c:v>Segnalati</c:v>
                </c:pt>
              </c:strCache>
            </c:strRef>
          </c:tx>
          <c:spPr>
            <a:gradFill>
              <a:gsLst>
                <a:gs pos="0">
                  <a:srgbClr val="216F68"/>
                </a:gs>
                <a:gs pos="96000">
                  <a:prstClr val="white"/>
                </a:gs>
              </a:gsLst>
              <a:lin ang="8100000" scaled="1"/>
            </a:gradFill>
            <a:ln>
              <a:solidFill>
                <a:sysClr val="windowText" lastClr="000000">
                  <a:tint val="75000"/>
                  <a:shade val="95000"/>
                  <a:satMod val="105000"/>
                </a:sys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c:spPr>
          <c:invertIfNegative val="0"/>
          <c:dLbls>
            <c:txPr>
              <a:bodyPr/>
              <a:lstStyle/>
              <a:p>
                <a:pPr>
                  <a:defRPr b="1"/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'Trend dx'!$A$12:$A$23</c:f>
              <c:numCache>
                <c:formatCode>General</c:formatCode>
                <c:ptCount val="12"/>
                <c:pt idx="0">
                  <c:v>2002</c:v>
                </c:pt>
                <c:pt idx="1">
                  <c:v>2003</c:v>
                </c:pt>
                <c:pt idx="2">
                  <c:v>2004</c:v>
                </c:pt>
                <c:pt idx="3">
                  <c:v>2005</c:v>
                </c:pt>
                <c:pt idx="4">
                  <c:v>2006</c:v>
                </c:pt>
                <c:pt idx="5">
                  <c:v>2007</c:v>
                </c:pt>
                <c:pt idx="6">
                  <c:v>2008</c:v>
                </c:pt>
                <c:pt idx="7">
                  <c:v>2009</c:v>
                </c:pt>
                <c:pt idx="8">
                  <c:v>2010</c:v>
                </c:pt>
                <c:pt idx="9">
                  <c:v>2011</c:v>
                </c:pt>
                <c:pt idx="10">
                  <c:v>2012</c:v>
                </c:pt>
                <c:pt idx="11">
                  <c:v>2013</c:v>
                </c:pt>
              </c:numCache>
            </c:numRef>
          </c:cat>
          <c:val>
            <c:numRef>
              <c:f>'Trend dx'!$C$12:$C$23</c:f>
              <c:numCache>
                <c:formatCode>General</c:formatCode>
                <c:ptCount val="12"/>
                <c:pt idx="0">
                  <c:v>30.4</c:v>
                </c:pt>
                <c:pt idx="1">
                  <c:v>33.6</c:v>
                </c:pt>
                <c:pt idx="2">
                  <c:v>35.799999999999997</c:v>
                </c:pt>
                <c:pt idx="3">
                  <c:v>34.4</c:v>
                </c:pt>
                <c:pt idx="4">
                  <c:v>37</c:v>
                </c:pt>
                <c:pt idx="5">
                  <c:v>38.700000000000003</c:v>
                </c:pt>
                <c:pt idx="6">
                  <c:v>40.4</c:v>
                </c:pt>
                <c:pt idx="7">
                  <c:v>38.9</c:v>
                </c:pt>
                <c:pt idx="8" formatCode="0.0">
                  <c:v>38.1</c:v>
                </c:pt>
                <c:pt idx="9" formatCode="0.0">
                  <c:v>38.1</c:v>
                </c:pt>
                <c:pt idx="10" formatCode="0.0">
                  <c:v>38.200000000000003</c:v>
                </c:pt>
                <c:pt idx="11" formatCode="0.0">
                  <c:v>38.200000000000003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60"/>
        <c:overlap val="-20"/>
        <c:axId val="109961216"/>
        <c:axId val="104538112"/>
      </c:barChart>
      <c:catAx>
        <c:axId val="10996121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104538112"/>
        <c:crosses val="autoZero"/>
        <c:auto val="1"/>
        <c:lblAlgn val="ctr"/>
        <c:lblOffset val="100"/>
        <c:noMultiLvlLbl val="0"/>
      </c:catAx>
      <c:valAx>
        <c:axId val="104538112"/>
        <c:scaling>
          <c:orientation val="minMax"/>
        </c:scaling>
        <c:delete val="1"/>
        <c:axPos val="l"/>
        <c:majorGridlines>
          <c:spPr>
            <a:ln>
              <a:gradFill flip="none" rotWithShape="1">
                <a:gsLst>
                  <a:gs pos="0">
                    <a:srgbClr val="4F81BD">
                      <a:tint val="66000"/>
                      <a:satMod val="160000"/>
                    </a:srgbClr>
                  </a:gs>
                  <a:gs pos="100000">
                    <a:schemeClr val="bg1"/>
                  </a:gs>
                </a:gsLst>
                <a:path path="shape">
                  <a:fillToRect l="50000" t="50000" r="50000" b="50000"/>
                </a:path>
                <a:tileRect/>
              </a:gradFill>
            </a:ln>
          </c:spPr>
        </c:majorGridlines>
        <c:numFmt formatCode="General" sourceLinked="1"/>
        <c:majorTickMark val="out"/>
        <c:minorTickMark val="none"/>
        <c:tickLblPos val="none"/>
        <c:crossAx val="109961216"/>
        <c:crosses val="autoZero"/>
        <c:crossBetween val="between"/>
      </c:valAx>
    </c:plotArea>
    <c:plotVisOnly val="1"/>
    <c:dispBlanksAs val="gap"/>
    <c:showDLblsOverMax val="0"/>
  </c:chart>
  <c:spPr>
    <a:solidFill>
      <a:schemeClr val="bg1"/>
    </a:solidFill>
    <a:ln>
      <a:noFill/>
    </a:ln>
  </c:spPr>
  <c:externalData r:id="rId2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col"/>
        <c:grouping val="clustered"/>
        <c:varyColors val="0"/>
        <c:ser>
          <c:idx val="1"/>
          <c:order val="0"/>
          <c:tx>
            <c:strRef>
              <c:f>'Trend dx'!$B$1</c:f>
              <c:strCache>
                <c:ptCount val="1"/>
                <c:pt idx="0">
                  <c:v>Segnalati</c:v>
                </c:pt>
              </c:strCache>
            </c:strRef>
          </c:tx>
          <c:spPr>
            <a:gradFill>
              <a:gsLst>
                <a:gs pos="0">
                  <a:srgbClr val="216F68"/>
                </a:gs>
                <a:gs pos="96000">
                  <a:prstClr val="white"/>
                </a:gs>
              </a:gsLst>
              <a:lin ang="8100000" scaled="1"/>
            </a:gradFill>
            <a:ln>
              <a:solidFill>
                <a:sysClr val="windowText" lastClr="000000">
                  <a:tint val="75000"/>
                  <a:shade val="95000"/>
                  <a:satMod val="105000"/>
                </a:sys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c:spPr>
          <c:invertIfNegative val="0"/>
          <c:dLbls>
            <c:txPr>
              <a:bodyPr/>
              <a:lstStyle/>
              <a:p>
                <a:pPr>
                  <a:defRPr b="1"/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'Trend dx'!$A$12:$A$23</c:f>
              <c:numCache>
                <c:formatCode>General</c:formatCode>
                <c:ptCount val="12"/>
                <c:pt idx="0">
                  <c:v>2002</c:v>
                </c:pt>
                <c:pt idx="1">
                  <c:v>2003</c:v>
                </c:pt>
                <c:pt idx="2">
                  <c:v>2004</c:v>
                </c:pt>
                <c:pt idx="3">
                  <c:v>2005</c:v>
                </c:pt>
                <c:pt idx="4">
                  <c:v>2006</c:v>
                </c:pt>
                <c:pt idx="5">
                  <c:v>2007</c:v>
                </c:pt>
                <c:pt idx="6">
                  <c:v>2008</c:v>
                </c:pt>
                <c:pt idx="7">
                  <c:v>2009</c:v>
                </c:pt>
                <c:pt idx="8">
                  <c:v>2010</c:v>
                </c:pt>
                <c:pt idx="9">
                  <c:v>2011</c:v>
                </c:pt>
                <c:pt idx="10">
                  <c:v>2012</c:v>
                </c:pt>
                <c:pt idx="11">
                  <c:v>2013</c:v>
                </c:pt>
              </c:numCache>
            </c:numRef>
          </c:cat>
          <c:val>
            <c:numRef>
              <c:f>'Trend dx'!$B$12:$B$23</c:f>
              <c:numCache>
                <c:formatCode>General</c:formatCode>
                <c:ptCount val="12"/>
                <c:pt idx="0">
                  <c:v>1713</c:v>
                </c:pt>
                <c:pt idx="1">
                  <c:v>1892</c:v>
                </c:pt>
                <c:pt idx="2">
                  <c:v>2042</c:v>
                </c:pt>
                <c:pt idx="3">
                  <c:v>1961</c:v>
                </c:pt>
                <c:pt idx="4">
                  <c:v>2109</c:v>
                </c:pt>
                <c:pt idx="5">
                  <c:v>2203</c:v>
                </c:pt>
                <c:pt idx="6">
                  <c:v>2303</c:v>
                </c:pt>
                <c:pt idx="7">
                  <c:v>2322</c:v>
                </c:pt>
                <c:pt idx="8">
                  <c:v>2289</c:v>
                </c:pt>
                <c:pt idx="9">
                  <c:v>2289</c:v>
                </c:pt>
                <c:pt idx="10" formatCode="0">
                  <c:v>2271</c:v>
                </c:pt>
                <c:pt idx="11" formatCode="0">
                  <c:v>2270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60"/>
        <c:overlap val="-20"/>
        <c:axId val="109964800"/>
        <c:axId val="104540416"/>
      </c:barChart>
      <c:catAx>
        <c:axId val="10996480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104540416"/>
        <c:crosses val="autoZero"/>
        <c:auto val="1"/>
        <c:lblAlgn val="ctr"/>
        <c:lblOffset val="100"/>
        <c:noMultiLvlLbl val="0"/>
      </c:catAx>
      <c:valAx>
        <c:axId val="104540416"/>
        <c:scaling>
          <c:orientation val="minMax"/>
        </c:scaling>
        <c:delete val="1"/>
        <c:axPos val="l"/>
        <c:majorGridlines>
          <c:spPr>
            <a:ln>
              <a:gradFill flip="none" rotWithShape="1">
                <a:gsLst>
                  <a:gs pos="0">
                    <a:srgbClr val="4F81BD">
                      <a:tint val="66000"/>
                      <a:satMod val="160000"/>
                    </a:srgbClr>
                  </a:gs>
                  <a:gs pos="100000">
                    <a:schemeClr val="bg1"/>
                  </a:gs>
                </a:gsLst>
                <a:path path="shape">
                  <a:fillToRect l="50000" t="50000" r="50000" b="50000"/>
                </a:path>
                <a:tileRect/>
              </a:gradFill>
            </a:ln>
          </c:spPr>
        </c:majorGridlines>
        <c:numFmt formatCode="General" sourceLinked="1"/>
        <c:majorTickMark val="out"/>
        <c:minorTickMark val="none"/>
        <c:tickLblPos val="none"/>
        <c:crossAx val="109964800"/>
        <c:crosses val="autoZero"/>
        <c:crossBetween val="between"/>
      </c:valAx>
    </c:plotArea>
    <c:plotVisOnly val="1"/>
    <c:dispBlanksAs val="gap"/>
    <c:showDLblsOverMax val="0"/>
  </c:chart>
  <c:spPr>
    <a:solidFill>
      <a:schemeClr val="bg1"/>
    </a:solidFill>
    <a:ln>
      <a:noFill/>
    </a:ln>
  </c:spPr>
  <c:externalData r:id="rId2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col"/>
        <c:grouping val="clustered"/>
        <c:varyColors val="0"/>
        <c:ser>
          <c:idx val="1"/>
          <c:order val="0"/>
          <c:tx>
            <c:strRef>
              <c:f>'Trend dx'!$H$1</c:f>
              <c:strCache>
                <c:ptCount val="1"/>
                <c:pt idx="0">
                  <c:v>UTILIZZATI</c:v>
                </c:pt>
              </c:strCache>
            </c:strRef>
          </c:tx>
          <c:spPr>
            <a:gradFill>
              <a:gsLst>
                <a:gs pos="0">
                  <a:schemeClr val="tx2">
                    <a:lumMod val="75000"/>
                  </a:schemeClr>
                </a:gs>
                <a:gs pos="96000">
                  <a:prstClr val="white"/>
                </a:gs>
              </a:gsLst>
              <a:lin ang="8100000" scaled="1"/>
            </a:gradFill>
            <a:ln>
              <a:solidFill>
                <a:sysClr val="windowText" lastClr="000000">
                  <a:tint val="75000"/>
                  <a:shade val="95000"/>
                  <a:satMod val="105000"/>
                </a:sys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c:spPr>
          <c:invertIfNegative val="0"/>
          <c:dLbls>
            <c:txPr>
              <a:bodyPr/>
              <a:lstStyle/>
              <a:p>
                <a:pPr>
                  <a:defRPr b="1"/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'Trend dx'!$A$2:$A$23</c:f>
              <c:numCache>
                <c:formatCode>General</c:formatCode>
                <c:ptCount val="22"/>
                <c:pt idx="0">
                  <c:v>1992</c:v>
                </c:pt>
                <c:pt idx="1">
                  <c:v>1993</c:v>
                </c:pt>
                <c:pt idx="2">
                  <c:v>1994</c:v>
                </c:pt>
                <c:pt idx="3">
                  <c:v>1995</c:v>
                </c:pt>
                <c:pt idx="4">
                  <c:v>1996</c:v>
                </c:pt>
                <c:pt idx="5">
                  <c:v>1997</c:v>
                </c:pt>
                <c:pt idx="6">
                  <c:v>1998</c:v>
                </c:pt>
                <c:pt idx="7">
                  <c:v>1999</c:v>
                </c:pt>
                <c:pt idx="8">
                  <c:v>2000</c:v>
                </c:pt>
                <c:pt idx="9">
                  <c:v>2001</c:v>
                </c:pt>
                <c:pt idx="10">
                  <c:v>2002</c:v>
                </c:pt>
                <c:pt idx="11">
                  <c:v>2003</c:v>
                </c:pt>
                <c:pt idx="12">
                  <c:v>2004</c:v>
                </c:pt>
                <c:pt idx="13">
                  <c:v>2005</c:v>
                </c:pt>
                <c:pt idx="14">
                  <c:v>2006</c:v>
                </c:pt>
                <c:pt idx="15">
                  <c:v>2007</c:v>
                </c:pt>
                <c:pt idx="16">
                  <c:v>2008</c:v>
                </c:pt>
                <c:pt idx="17">
                  <c:v>2009</c:v>
                </c:pt>
                <c:pt idx="18">
                  <c:v>2010</c:v>
                </c:pt>
                <c:pt idx="19">
                  <c:v>2011</c:v>
                </c:pt>
                <c:pt idx="20">
                  <c:v>2012</c:v>
                </c:pt>
                <c:pt idx="21">
                  <c:v>2013</c:v>
                </c:pt>
              </c:numCache>
            </c:numRef>
          </c:cat>
          <c:val>
            <c:numRef>
              <c:f>'Trend dx'!$I$2:$I$23</c:f>
              <c:numCache>
                <c:formatCode>General</c:formatCode>
                <c:ptCount val="22"/>
                <c:pt idx="0">
                  <c:v>329</c:v>
                </c:pt>
                <c:pt idx="1">
                  <c:v>360</c:v>
                </c:pt>
                <c:pt idx="2">
                  <c:v>445</c:v>
                </c:pt>
                <c:pt idx="3">
                  <c:v>576</c:v>
                </c:pt>
                <c:pt idx="4">
                  <c:v>629</c:v>
                </c:pt>
                <c:pt idx="5">
                  <c:v>667</c:v>
                </c:pt>
                <c:pt idx="6">
                  <c:v>707</c:v>
                </c:pt>
                <c:pt idx="7">
                  <c:v>788</c:v>
                </c:pt>
                <c:pt idx="8">
                  <c:v>821</c:v>
                </c:pt>
                <c:pt idx="9">
                  <c:v>911</c:v>
                </c:pt>
                <c:pt idx="10">
                  <c:v>945</c:v>
                </c:pt>
                <c:pt idx="11">
                  <c:v>947</c:v>
                </c:pt>
                <c:pt idx="12">
                  <c:v>1120</c:v>
                </c:pt>
                <c:pt idx="13">
                  <c:v>1118</c:v>
                </c:pt>
                <c:pt idx="14">
                  <c:v>1141</c:v>
                </c:pt>
                <c:pt idx="15">
                  <c:v>1098</c:v>
                </c:pt>
                <c:pt idx="16">
                  <c:v>1094</c:v>
                </c:pt>
                <c:pt idx="17">
                  <c:v>1168</c:v>
                </c:pt>
                <c:pt idx="18">
                  <c:v>1095</c:v>
                </c:pt>
                <c:pt idx="19">
                  <c:v>1095</c:v>
                </c:pt>
                <c:pt idx="20" formatCode="0">
                  <c:v>1123</c:v>
                </c:pt>
                <c:pt idx="21" formatCode="0">
                  <c:v>1102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60"/>
        <c:overlap val="-20"/>
        <c:axId val="114670592"/>
        <c:axId val="104543872"/>
      </c:barChart>
      <c:catAx>
        <c:axId val="11467059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104543872"/>
        <c:crosses val="autoZero"/>
        <c:auto val="1"/>
        <c:lblAlgn val="ctr"/>
        <c:lblOffset val="100"/>
        <c:noMultiLvlLbl val="0"/>
      </c:catAx>
      <c:valAx>
        <c:axId val="104543872"/>
        <c:scaling>
          <c:orientation val="minMax"/>
        </c:scaling>
        <c:delete val="1"/>
        <c:axPos val="l"/>
        <c:majorGridlines>
          <c:spPr>
            <a:ln>
              <a:gradFill flip="none" rotWithShape="1">
                <a:gsLst>
                  <a:gs pos="0">
                    <a:srgbClr val="4F81BD">
                      <a:tint val="66000"/>
                      <a:satMod val="160000"/>
                    </a:srgbClr>
                  </a:gs>
                  <a:gs pos="100000">
                    <a:schemeClr val="bg1"/>
                  </a:gs>
                </a:gsLst>
                <a:path path="shape">
                  <a:fillToRect l="50000" t="50000" r="50000" b="50000"/>
                </a:path>
                <a:tileRect/>
              </a:gradFill>
            </a:ln>
          </c:spPr>
        </c:majorGridlines>
        <c:numFmt formatCode="General" sourceLinked="1"/>
        <c:majorTickMark val="out"/>
        <c:minorTickMark val="none"/>
        <c:tickLblPos val="none"/>
        <c:crossAx val="114670592"/>
        <c:crosses val="autoZero"/>
        <c:crossBetween val="between"/>
      </c:valAx>
    </c:plotArea>
    <c:plotVisOnly val="1"/>
    <c:dispBlanksAs val="gap"/>
    <c:showDLblsOverMax val="0"/>
  </c:chart>
  <c:spPr>
    <a:solidFill>
      <a:schemeClr val="bg1"/>
    </a:solidFill>
    <a:ln>
      <a:noFill/>
    </a:ln>
  </c:spPr>
  <c:externalData r:id="rId2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col"/>
        <c:grouping val="clustered"/>
        <c:varyColors val="0"/>
        <c:ser>
          <c:idx val="1"/>
          <c:order val="0"/>
          <c:tx>
            <c:strRef>
              <c:f>'Trend dx'!$H$1</c:f>
              <c:strCache>
                <c:ptCount val="1"/>
                <c:pt idx="0">
                  <c:v>UTILIZZATI</c:v>
                </c:pt>
              </c:strCache>
            </c:strRef>
          </c:tx>
          <c:spPr>
            <a:gradFill>
              <a:gsLst>
                <a:gs pos="0">
                  <a:schemeClr val="tx2">
                    <a:lumMod val="75000"/>
                  </a:schemeClr>
                </a:gs>
                <a:gs pos="96000">
                  <a:prstClr val="white"/>
                </a:gs>
              </a:gsLst>
              <a:lin ang="8100000" scaled="1"/>
            </a:gradFill>
            <a:ln>
              <a:solidFill>
                <a:sysClr val="windowText" lastClr="000000">
                  <a:tint val="75000"/>
                  <a:shade val="95000"/>
                  <a:satMod val="105000"/>
                </a:sys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c:spPr>
          <c:invertIfNegative val="0"/>
          <c:dLbls>
            <c:txPr>
              <a:bodyPr/>
              <a:lstStyle/>
              <a:p>
                <a:pPr>
                  <a:defRPr b="1"/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'Trend dx'!$A$2:$A$23</c:f>
              <c:numCache>
                <c:formatCode>General</c:formatCode>
                <c:ptCount val="22"/>
                <c:pt idx="0">
                  <c:v>1992</c:v>
                </c:pt>
                <c:pt idx="1">
                  <c:v>1993</c:v>
                </c:pt>
                <c:pt idx="2">
                  <c:v>1994</c:v>
                </c:pt>
                <c:pt idx="3">
                  <c:v>1995</c:v>
                </c:pt>
                <c:pt idx="4">
                  <c:v>1996</c:v>
                </c:pt>
                <c:pt idx="5">
                  <c:v>1997</c:v>
                </c:pt>
                <c:pt idx="6">
                  <c:v>1998</c:v>
                </c:pt>
                <c:pt idx="7">
                  <c:v>1999</c:v>
                </c:pt>
                <c:pt idx="8">
                  <c:v>2000</c:v>
                </c:pt>
                <c:pt idx="9">
                  <c:v>2001</c:v>
                </c:pt>
                <c:pt idx="10">
                  <c:v>2002</c:v>
                </c:pt>
                <c:pt idx="11">
                  <c:v>2003</c:v>
                </c:pt>
                <c:pt idx="12">
                  <c:v>2004</c:v>
                </c:pt>
                <c:pt idx="13">
                  <c:v>2005</c:v>
                </c:pt>
                <c:pt idx="14">
                  <c:v>2006</c:v>
                </c:pt>
                <c:pt idx="15">
                  <c:v>2007</c:v>
                </c:pt>
                <c:pt idx="16">
                  <c:v>2008</c:v>
                </c:pt>
                <c:pt idx="17">
                  <c:v>2009</c:v>
                </c:pt>
                <c:pt idx="18">
                  <c:v>2010</c:v>
                </c:pt>
                <c:pt idx="19">
                  <c:v>2011</c:v>
                </c:pt>
                <c:pt idx="20">
                  <c:v>2012</c:v>
                </c:pt>
                <c:pt idx="21">
                  <c:v>2013</c:v>
                </c:pt>
              </c:numCache>
            </c:numRef>
          </c:cat>
          <c:val>
            <c:numRef>
              <c:f>'Trend dx'!$H$2:$H$23</c:f>
              <c:numCache>
                <c:formatCode>General</c:formatCode>
                <c:ptCount val="22"/>
                <c:pt idx="0">
                  <c:v>5.8</c:v>
                </c:pt>
                <c:pt idx="1">
                  <c:v>6.2</c:v>
                </c:pt>
                <c:pt idx="2">
                  <c:v>7.9</c:v>
                </c:pt>
                <c:pt idx="3">
                  <c:v>10.1</c:v>
                </c:pt>
                <c:pt idx="4">
                  <c:v>11</c:v>
                </c:pt>
                <c:pt idx="5">
                  <c:v>11.6</c:v>
                </c:pt>
                <c:pt idx="6">
                  <c:v>12.3</c:v>
                </c:pt>
                <c:pt idx="7">
                  <c:v>13.7</c:v>
                </c:pt>
                <c:pt idx="8">
                  <c:v>14.2</c:v>
                </c:pt>
                <c:pt idx="9" formatCode="0.0">
                  <c:v>15.7</c:v>
                </c:pt>
                <c:pt idx="10">
                  <c:v>16.8</c:v>
                </c:pt>
                <c:pt idx="11">
                  <c:v>16.8</c:v>
                </c:pt>
                <c:pt idx="12">
                  <c:v>19.7</c:v>
                </c:pt>
                <c:pt idx="13">
                  <c:v>19.600000000000001</c:v>
                </c:pt>
                <c:pt idx="14">
                  <c:v>20</c:v>
                </c:pt>
                <c:pt idx="15">
                  <c:v>19.3</c:v>
                </c:pt>
                <c:pt idx="16">
                  <c:v>19.2</c:v>
                </c:pt>
                <c:pt idx="17">
                  <c:v>19.600000000000001</c:v>
                </c:pt>
                <c:pt idx="18" formatCode="0.0">
                  <c:v>18.2</c:v>
                </c:pt>
                <c:pt idx="19" formatCode="0.0">
                  <c:v>18.2</c:v>
                </c:pt>
                <c:pt idx="20" formatCode="0.0">
                  <c:v>18.899999999999999</c:v>
                </c:pt>
                <c:pt idx="21" formatCode="0.0">
                  <c:v>18.5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60"/>
        <c:overlap val="-20"/>
        <c:axId val="114691072"/>
        <c:axId val="110026752"/>
      </c:barChart>
      <c:catAx>
        <c:axId val="11469107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110026752"/>
        <c:crosses val="autoZero"/>
        <c:auto val="1"/>
        <c:lblAlgn val="ctr"/>
        <c:lblOffset val="100"/>
        <c:noMultiLvlLbl val="0"/>
      </c:catAx>
      <c:valAx>
        <c:axId val="110026752"/>
        <c:scaling>
          <c:orientation val="minMax"/>
        </c:scaling>
        <c:delete val="1"/>
        <c:axPos val="l"/>
        <c:majorGridlines>
          <c:spPr>
            <a:ln>
              <a:gradFill flip="none" rotWithShape="1">
                <a:gsLst>
                  <a:gs pos="0">
                    <a:srgbClr val="4F81BD">
                      <a:tint val="66000"/>
                      <a:satMod val="160000"/>
                    </a:srgbClr>
                  </a:gs>
                  <a:gs pos="100000">
                    <a:schemeClr val="bg1"/>
                  </a:gs>
                </a:gsLst>
                <a:path path="shape">
                  <a:fillToRect l="50000" t="50000" r="50000" b="50000"/>
                </a:path>
                <a:tileRect/>
              </a:gradFill>
            </a:ln>
          </c:spPr>
        </c:majorGridlines>
        <c:numFmt formatCode="General" sourceLinked="1"/>
        <c:majorTickMark val="out"/>
        <c:minorTickMark val="none"/>
        <c:tickLblPos val="none"/>
        <c:crossAx val="114691072"/>
        <c:crosses val="autoZero"/>
        <c:crossBetween val="between"/>
      </c:valAx>
    </c:plotArea>
    <c:plotVisOnly val="1"/>
    <c:dispBlanksAs val="gap"/>
    <c:showDLblsOverMax val="0"/>
  </c:chart>
  <c:spPr>
    <a:solidFill>
      <a:schemeClr val="bg1"/>
    </a:solidFill>
    <a:ln>
      <a:noFill/>
    </a:ln>
  </c:spPr>
  <c:externalData r:id="rId2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0"/>
    <c:plotArea>
      <c:layout>
        <c:manualLayout>
          <c:layoutTarget val="inner"/>
          <c:xMode val="edge"/>
          <c:yMode val="edge"/>
          <c:x val="6.4951600431793252E-2"/>
          <c:y val="9.8501070663811766E-2"/>
          <c:w val="0.91195505401844879"/>
          <c:h val="0.61027837259102724"/>
        </c:manualLayout>
      </c:layout>
      <c:barChart>
        <c:barDir val="col"/>
        <c:grouping val="clustered"/>
        <c:varyColors val="0"/>
        <c:ser>
          <c:idx val="1"/>
          <c:order val="0"/>
          <c:tx>
            <c:v>2012</c:v>
          </c:tx>
          <c:spPr>
            <a:solidFill>
              <a:srgbClr val="408080"/>
            </a:solidFill>
          </c:spPr>
          <c:invertIfNegative val="0"/>
          <c:dLbls>
            <c:txPr>
              <a:bodyPr rot="-5400000" vert="horz"/>
              <a:lstStyle/>
              <a:p>
                <a:pPr>
                  <a:defRPr sz="900" b="1">
                    <a:solidFill>
                      <a:schemeClr val="accent1">
                        <a:lumMod val="60000"/>
                        <a:lumOff val="40000"/>
                      </a:schemeClr>
                    </a:solidFill>
                  </a:defRPr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'Anno in corso (ACC)'!$B$5:$B$23</c:f>
              <c:strCache>
                <c:ptCount val="19"/>
                <c:pt idx="0">
                  <c:v>Abruzzo - Molise</c:v>
                </c:pt>
                <c:pt idx="1">
                  <c:v>Basilicata</c:v>
                </c:pt>
                <c:pt idx="2">
                  <c:v>Calabria</c:v>
                </c:pt>
                <c:pt idx="3">
                  <c:v>Campania</c:v>
                </c:pt>
                <c:pt idx="4">
                  <c:v>Emilia Romagna</c:v>
                </c:pt>
                <c:pt idx="5">
                  <c:v>Friuli Venezia Giulia</c:v>
                </c:pt>
                <c:pt idx="6">
                  <c:v>Lazio</c:v>
                </c:pt>
                <c:pt idx="7">
                  <c:v>Liguria</c:v>
                </c:pt>
                <c:pt idx="8">
                  <c:v>Lombardia</c:v>
                </c:pt>
                <c:pt idx="9">
                  <c:v>Marche</c:v>
                </c:pt>
                <c:pt idx="10">
                  <c:v>Piemonte - Valle d'Aosta</c:v>
                </c:pt>
                <c:pt idx="11">
                  <c:v>Prov. Auton. Bolzano</c:v>
                </c:pt>
                <c:pt idx="12">
                  <c:v>Prov. Auton. Trento</c:v>
                </c:pt>
                <c:pt idx="13">
                  <c:v>Puglia</c:v>
                </c:pt>
                <c:pt idx="14">
                  <c:v>Sardegna</c:v>
                </c:pt>
                <c:pt idx="15">
                  <c:v>Sicilia</c:v>
                </c:pt>
                <c:pt idx="16">
                  <c:v>Toscana</c:v>
                </c:pt>
                <c:pt idx="17">
                  <c:v>Umbria</c:v>
                </c:pt>
                <c:pt idx="18">
                  <c:v>Veneto</c:v>
                </c:pt>
              </c:strCache>
            </c:strRef>
          </c:cat>
          <c:val>
            <c:numRef>
              <c:f>'Anno pregresso (ACC)'!$N$5:$N$23</c:f>
              <c:numCache>
                <c:formatCode>General</c:formatCode>
                <c:ptCount val="19"/>
                <c:pt idx="0">
                  <c:v>49</c:v>
                </c:pt>
                <c:pt idx="1">
                  <c:v>23</c:v>
                </c:pt>
                <c:pt idx="2">
                  <c:v>43</c:v>
                </c:pt>
                <c:pt idx="3">
                  <c:v>116</c:v>
                </c:pt>
                <c:pt idx="4">
                  <c:v>198</c:v>
                </c:pt>
                <c:pt idx="5">
                  <c:v>62</c:v>
                </c:pt>
                <c:pt idx="6">
                  <c:v>219</c:v>
                </c:pt>
                <c:pt idx="7">
                  <c:v>50</c:v>
                </c:pt>
                <c:pt idx="8">
                  <c:v>378</c:v>
                </c:pt>
                <c:pt idx="9">
                  <c:v>85</c:v>
                </c:pt>
                <c:pt idx="10" formatCode="0">
                  <c:v>226</c:v>
                </c:pt>
                <c:pt idx="11" formatCode="0">
                  <c:v>12</c:v>
                </c:pt>
                <c:pt idx="12" formatCode="0">
                  <c:v>12</c:v>
                </c:pt>
                <c:pt idx="13" formatCode="0">
                  <c:v>94</c:v>
                </c:pt>
                <c:pt idx="14" formatCode="0">
                  <c:v>54</c:v>
                </c:pt>
                <c:pt idx="15" formatCode="0">
                  <c:v>181</c:v>
                </c:pt>
                <c:pt idx="16" formatCode="0">
                  <c:v>264</c:v>
                </c:pt>
                <c:pt idx="17" formatCode="0">
                  <c:v>11</c:v>
                </c:pt>
                <c:pt idx="18" formatCode="0">
                  <c:v>194</c:v>
                </c:pt>
              </c:numCache>
            </c:numRef>
          </c:val>
        </c:ser>
        <c:ser>
          <c:idx val="0"/>
          <c:order val="1"/>
          <c:tx>
            <c:v>2013</c:v>
          </c:tx>
          <c:spPr>
            <a:solidFill>
              <a:srgbClr val="BFD4D4"/>
            </a:solidFill>
          </c:spPr>
          <c:invertIfNegative val="0"/>
          <c:dLbls>
            <c:txPr>
              <a:bodyPr rot="-5400000" vert="horz"/>
              <a:lstStyle/>
              <a:p>
                <a:pPr>
                  <a:defRPr sz="900" b="1">
                    <a:solidFill>
                      <a:schemeClr val="accent5">
                        <a:lumMod val="75000"/>
                      </a:schemeClr>
                    </a:solidFill>
                  </a:defRPr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'Anno in corso (ACC)'!$B$5:$B$23</c:f>
              <c:strCache>
                <c:ptCount val="19"/>
                <c:pt idx="0">
                  <c:v>Abruzzo - Molise</c:v>
                </c:pt>
                <c:pt idx="1">
                  <c:v>Basilicata</c:v>
                </c:pt>
                <c:pt idx="2">
                  <c:v>Calabria</c:v>
                </c:pt>
                <c:pt idx="3">
                  <c:v>Campania</c:v>
                </c:pt>
                <c:pt idx="4">
                  <c:v>Emilia Romagna</c:v>
                </c:pt>
                <c:pt idx="5">
                  <c:v>Friuli Venezia Giulia</c:v>
                </c:pt>
                <c:pt idx="6">
                  <c:v>Lazio</c:v>
                </c:pt>
                <c:pt idx="7">
                  <c:v>Liguria</c:v>
                </c:pt>
                <c:pt idx="8">
                  <c:v>Lombardia</c:v>
                </c:pt>
                <c:pt idx="9">
                  <c:v>Marche</c:v>
                </c:pt>
                <c:pt idx="10">
                  <c:v>Piemonte - Valle d'Aosta</c:v>
                </c:pt>
                <c:pt idx="11">
                  <c:v>Prov. Auton. Bolzano</c:v>
                </c:pt>
                <c:pt idx="12">
                  <c:v>Prov. Auton. Trento</c:v>
                </c:pt>
                <c:pt idx="13">
                  <c:v>Puglia</c:v>
                </c:pt>
                <c:pt idx="14">
                  <c:v>Sardegna</c:v>
                </c:pt>
                <c:pt idx="15">
                  <c:v>Sicilia</c:v>
                </c:pt>
                <c:pt idx="16">
                  <c:v>Toscana</c:v>
                </c:pt>
                <c:pt idx="17">
                  <c:v>Umbria</c:v>
                </c:pt>
                <c:pt idx="18">
                  <c:v>Veneto</c:v>
                </c:pt>
              </c:strCache>
            </c:strRef>
          </c:cat>
          <c:val>
            <c:numRef>
              <c:f>'Anno in corso (ACC)'!$N$5:$N$23</c:f>
              <c:numCache>
                <c:formatCode>General</c:formatCode>
                <c:ptCount val="19"/>
                <c:pt idx="0">
                  <c:v>40</c:v>
                </c:pt>
                <c:pt idx="1">
                  <c:v>19</c:v>
                </c:pt>
                <c:pt idx="2">
                  <c:v>42</c:v>
                </c:pt>
                <c:pt idx="3">
                  <c:v>106</c:v>
                </c:pt>
                <c:pt idx="4">
                  <c:v>188</c:v>
                </c:pt>
                <c:pt idx="5">
                  <c:v>56</c:v>
                </c:pt>
                <c:pt idx="6">
                  <c:v>236</c:v>
                </c:pt>
                <c:pt idx="7">
                  <c:v>63</c:v>
                </c:pt>
                <c:pt idx="8">
                  <c:v>374</c:v>
                </c:pt>
                <c:pt idx="9">
                  <c:v>76</c:v>
                </c:pt>
                <c:pt idx="10" formatCode="0">
                  <c:v>213</c:v>
                </c:pt>
                <c:pt idx="11" formatCode="0">
                  <c:v>21</c:v>
                </c:pt>
                <c:pt idx="12" formatCode="0">
                  <c:v>15</c:v>
                </c:pt>
                <c:pt idx="13" formatCode="0">
                  <c:v>121</c:v>
                </c:pt>
                <c:pt idx="14" formatCode="0">
                  <c:v>52</c:v>
                </c:pt>
                <c:pt idx="15" formatCode="0">
                  <c:v>154</c:v>
                </c:pt>
                <c:pt idx="16" formatCode="0">
                  <c:v>287</c:v>
                </c:pt>
                <c:pt idx="17" formatCode="0">
                  <c:v>18</c:v>
                </c:pt>
                <c:pt idx="18" formatCode="0">
                  <c:v>189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60"/>
        <c:overlap val="-20"/>
        <c:axId val="114320384"/>
        <c:axId val="110027904"/>
      </c:barChart>
      <c:catAx>
        <c:axId val="11432038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b="1">
                <a:latin typeface="+mn-lt"/>
              </a:defRPr>
            </a:pPr>
            <a:endParaRPr lang="it-IT"/>
          </a:p>
        </c:txPr>
        <c:crossAx val="110027904"/>
        <c:crosses val="autoZero"/>
        <c:auto val="1"/>
        <c:lblAlgn val="ctr"/>
        <c:lblOffset val="100"/>
        <c:noMultiLvlLbl val="0"/>
      </c:catAx>
      <c:valAx>
        <c:axId val="110027904"/>
        <c:scaling>
          <c:orientation val="minMax"/>
        </c:scaling>
        <c:delete val="1"/>
        <c:axPos val="l"/>
        <c:majorGridlines>
          <c:spPr>
            <a:ln>
              <a:solidFill>
                <a:schemeClr val="bg1">
                  <a:lumMod val="65000"/>
                </a:schemeClr>
              </a:solidFill>
              <a:prstDash val="sysDot"/>
            </a:ln>
          </c:spPr>
        </c:majorGridlines>
        <c:numFmt formatCode="General" sourceLinked="1"/>
        <c:majorTickMark val="out"/>
        <c:minorTickMark val="none"/>
        <c:tickLblPos val="none"/>
        <c:crossAx val="114320384"/>
        <c:crosses val="autoZero"/>
        <c:crossBetween val="between"/>
      </c:valAx>
      <c:spPr>
        <a:noFill/>
        <a:ln w="25400">
          <a:noFill/>
        </a:ln>
      </c:spPr>
    </c:plotArea>
    <c:legend>
      <c:legendPos val="t"/>
      <c:legendEntry>
        <c:idx val="0"/>
        <c:txPr>
          <a:bodyPr/>
          <a:lstStyle/>
          <a:p>
            <a:pPr>
              <a:defRPr b="1">
                <a:solidFill>
                  <a:schemeClr val="accent1">
                    <a:lumMod val="60000"/>
                    <a:lumOff val="40000"/>
                  </a:schemeClr>
                </a:solidFill>
              </a:defRPr>
            </a:pPr>
            <a:endParaRPr lang="it-IT"/>
          </a:p>
        </c:txPr>
      </c:legendEntry>
      <c:legendEntry>
        <c:idx val="1"/>
        <c:txPr>
          <a:bodyPr/>
          <a:lstStyle/>
          <a:p>
            <a:pPr>
              <a:defRPr b="1">
                <a:solidFill>
                  <a:schemeClr val="accent5">
                    <a:lumMod val="75000"/>
                  </a:schemeClr>
                </a:solidFill>
              </a:defRPr>
            </a:pPr>
            <a:endParaRPr lang="it-IT"/>
          </a:p>
        </c:txPr>
      </c:legendEntry>
      <c:layout>
        <c:manualLayout>
          <c:xMode val="edge"/>
          <c:yMode val="edge"/>
          <c:x val="0.84214429429743065"/>
          <c:y val="2.7210884353741478E-2"/>
          <c:w val="0.13268739948620589"/>
          <c:h val="4.4732005901859814E-2"/>
        </c:manualLayout>
      </c:layout>
      <c:overlay val="0"/>
    </c:legend>
    <c:plotVisOnly val="1"/>
    <c:dispBlanksAs val="gap"/>
    <c:showDLblsOverMax val="0"/>
  </c:chart>
  <c:spPr>
    <a:solidFill>
      <a:schemeClr val="bg1"/>
    </a:solidFill>
    <a:ln>
      <a:noFill/>
    </a:ln>
  </c:sp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0"/>
    <c:plotArea>
      <c:layout>
        <c:manualLayout>
          <c:layoutTarget val="inner"/>
          <c:xMode val="edge"/>
          <c:yMode val="edge"/>
          <c:x val="8.5195530726257268E-2"/>
          <c:y val="9.8501070663811766E-2"/>
          <c:w val="0.89106145251396662"/>
          <c:h val="0.61027837259102402"/>
        </c:manualLayout>
      </c:layout>
      <c:barChart>
        <c:barDir val="col"/>
        <c:grouping val="clustered"/>
        <c:varyColors val="0"/>
        <c:ser>
          <c:idx val="1"/>
          <c:order val="0"/>
          <c:tx>
            <c:v>2012</c:v>
          </c:tx>
          <c:spPr>
            <a:solidFill>
              <a:srgbClr val="408080"/>
            </a:solidFill>
          </c:spPr>
          <c:invertIfNegative val="0"/>
          <c:dLbls>
            <c:txPr>
              <a:bodyPr rot="-5400000" vert="horz"/>
              <a:lstStyle/>
              <a:p>
                <a:pPr>
                  <a:defRPr b="1">
                    <a:solidFill>
                      <a:schemeClr val="accent1">
                        <a:lumMod val="60000"/>
                        <a:lumOff val="40000"/>
                      </a:schemeClr>
                    </a:solidFill>
                  </a:defRPr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'Anno in corso (ACC)'!$B$5:$B$23</c:f>
              <c:strCache>
                <c:ptCount val="19"/>
                <c:pt idx="0">
                  <c:v>Abruzzo - Molise</c:v>
                </c:pt>
                <c:pt idx="1">
                  <c:v>Basilicata</c:v>
                </c:pt>
                <c:pt idx="2">
                  <c:v>Calabria</c:v>
                </c:pt>
                <c:pt idx="3">
                  <c:v>Campania</c:v>
                </c:pt>
                <c:pt idx="4">
                  <c:v>Emilia Romagna</c:v>
                </c:pt>
                <c:pt idx="5">
                  <c:v>Friuli Venezia Giulia</c:v>
                </c:pt>
                <c:pt idx="6">
                  <c:v>Lazio</c:v>
                </c:pt>
                <c:pt idx="7">
                  <c:v>Liguria</c:v>
                </c:pt>
                <c:pt idx="8">
                  <c:v>Lombardia</c:v>
                </c:pt>
                <c:pt idx="9">
                  <c:v>Marche</c:v>
                </c:pt>
                <c:pt idx="10">
                  <c:v>Piemonte - Valle d'Aosta</c:v>
                </c:pt>
                <c:pt idx="11">
                  <c:v>Prov. Auton. Bolzano</c:v>
                </c:pt>
                <c:pt idx="12">
                  <c:v>Prov. Auton. Trento</c:v>
                </c:pt>
                <c:pt idx="13">
                  <c:v>Puglia</c:v>
                </c:pt>
                <c:pt idx="14">
                  <c:v>Sardegna</c:v>
                </c:pt>
                <c:pt idx="15">
                  <c:v>Sicilia</c:v>
                </c:pt>
                <c:pt idx="16">
                  <c:v>Toscana</c:v>
                </c:pt>
                <c:pt idx="17">
                  <c:v>Umbria</c:v>
                </c:pt>
                <c:pt idx="18">
                  <c:v>Veneto</c:v>
                </c:pt>
              </c:strCache>
            </c:strRef>
          </c:cat>
          <c:val>
            <c:numRef>
              <c:f>'Anno pregresso (ACC)'!$S$5:$S$23</c:f>
              <c:numCache>
                <c:formatCode>0.0</c:formatCode>
                <c:ptCount val="19"/>
                <c:pt idx="0">
                  <c:v>30.2</c:v>
                </c:pt>
                <c:pt idx="1">
                  <c:v>39.799999999999997</c:v>
                </c:pt>
                <c:pt idx="2">
                  <c:v>21.9</c:v>
                </c:pt>
                <c:pt idx="3">
                  <c:v>20.100000000000001</c:v>
                </c:pt>
                <c:pt idx="4" formatCode="General">
                  <c:v>45.6</c:v>
                </c:pt>
                <c:pt idx="5" formatCode="General">
                  <c:v>50.9</c:v>
                </c:pt>
                <c:pt idx="6">
                  <c:v>39.799999999999997</c:v>
                </c:pt>
                <c:pt idx="7" formatCode="General">
                  <c:v>31.8</c:v>
                </c:pt>
                <c:pt idx="8" formatCode="General">
                  <c:v>39</c:v>
                </c:pt>
                <c:pt idx="9" formatCode="General">
                  <c:v>55.1</c:v>
                </c:pt>
                <c:pt idx="10" formatCode="General">
                  <c:v>50.3</c:v>
                </c:pt>
                <c:pt idx="11" formatCode="General">
                  <c:v>23.8</c:v>
                </c:pt>
                <c:pt idx="12" formatCode="General">
                  <c:v>22.9</c:v>
                </c:pt>
                <c:pt idx="13" formatCode="General">
                  <c:v>23.2</c:v>
                </c:pt>
                <c:pt idx="14">
                  <c:v>32.9</c:v>
                </c:pt>
                <c:pt idx="15">
                  <c:v>36.200000000000003</c:v>
                </c:pt>
                <c:pt idx="16" formatCode="General">
                  <c:v>71.900000000000006</c:v>
                </c:pt>
                <c:pt idx="17">
                  <c:v>12.4</c:v>
                </c:pt>
                <c:pt idx="18" formatCode="General">
                  <c:v>39.9</c:v>
                </c:pt>
              </c:numCache>
            </c:numRef>
          </c:val>
        </c:ser>
        <c:ser>
          <c:idx val="0"/>
          <c:order val="1"/>
          <c:tx>
            <c:v>2013</c:v>
          </c:tx>
          <c:spPr>
            <a:solidFill>
              <a:srgbClr val="BFD4D4"/>
            </a:solidFill>
          </c:spPr>
          <c:invertIfNegative val="0"/>
          <c:dLbls>
            <c:txPr>
              <a:bodyPr rot="-5400000" vert="horz"/>
              <a:lstStyle/>
              <a:p>
                <a:pPr>
                  <a:defRPr b="1">
                    <a:solidFill>
                      <a:schemeClr val="accent5">
                        <a:lumMod val="75000"/>
                      </a:schemeClr>
                    </a:solidFill>
                  </a:defRPr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'Anno in corso (ACC)'!$B$5:$B$23</c:f>
              <c:strCache>
                <c:ptCount val="19"/>
                <c:pt idx="0">
                  <c:v>Abruzzo - Molise</c:v>
                </c:pt>
                <c:pt idx="1">
                  <c:v>Basilicata</c:v>
                </c:pt>
                <c:pt idx="2">
                  <c:v>Calabria</c:v>
                </c:pt>
                <c:pt idx="3">
                  <c:v>Campania</c:v>
                </c:pt>
                <c:pt idx="4">
                  <c:v>Emilia Romagna</c:v>
                </c:pt>
                <c:pt idx="5">
                  <c:v>Friuli Venezia Giulia</c:v>
                </c:pt>
                <c:pt idx="6">
                  <c:v>Lazio</c:v>
                </c:pt>
                <c:pt idx="7">
                  <c:v>Liguria</c:v>
                </c:pt>
                <c:pt idx="8">
                  <c:v>Lombardia</c:v>
                </c:pt>
                <c:pt idx="9">
                  <c:v>Marche</c:v>
                </c:pt>
                <c:pt idx="10">
                  <c:v>Piemonte - Valle d'Aosta</c:v>
                </c:pt>
                <c:pt idx="11">
                  <c:v>Prov. Auton. Bolzano</c:v>
                </c:pt>
                <c:pt idx="12">
                  <c:v>Prov. Auton. Trento</c:v>
                </c:pt>
                <c:pt idx="13">
                  <c:v>Puglia</c:v>
                </c:pt>
                <c:pt idx="14">
                  <c:v>Sardegna</c:v>
                </c:pt>
                <c:pt idx="15">
                  <c:v>Sicilia</c:v>
                </c:pt>
                <c:pt idx="16">
                  <c:v>Toscana</c:v>
                </c:pt>
                <c:pt idx="17">
                  <c:v>Umbria</c:v>
                </c:pt>
                <c:pt idx="18">
                  <c:v>Veneto</c:v>
                </c:pt>
              </c:strCache>
            </c:strRef>
          </c:cat>
          <c:val>
            <c:numRef>
              <c:f>'Anno in corso (ACC)'!$S$5:$S$23</c:f>
              <c:numCache>
                <c:formatCode>0.0</c:formatCode>
                <c:ptCount val="19"/>
                <c:pt idx="0">
                  <c:v>24.7</c:v>
                </c:pt>
                <c:pt idx="1">
                  <c:v>32.9</c:v>
                </c:pt>
                <c:pt idx="2">
                  <c:v>21.4</c:v>
                </c:pt>
                <c:pt idx="3">
                  <c:v>18.399999999999999</c:v>
                </c:pt>
                <c:pt idx="4" formatCode="General">
                  <c:v>43.3</c:v>
                </c:pt>
                <c:pt idx="5" formatCode="General">
                  <c:v>45.9</c:v>
                </c:pt>
                <c:pt idx="6">
                  <c:v>42.9</c:v>
                </c:pt>
                <c:pt idx="7" formatCode="General">
                  <c:v>40.1</c:v>
                </c:pt>
                <c:pt idx="8" formatCode="General">
                  <c:v>38.5</c:v>
                </c:pt>
                <c:pt idx="9" formatCode="General">
                  <c:v>49.3</c:v>
                </c:pt>
                <c:pt idx="10" formatCode="General">
                  <c:v>47.4</c:v>
                </c:pt>
                <c:pt idx="11" formatCode="General">
                  <c:v>41.6</c:v>
                </c:pt>
                <c:pt idx="12" formatCode="General">
                  <c:v>28.6</c:v>
                </c:pt>
                <c:pt idx="13" formatCode="General">
                  <c:v>29.9</c:v>
                </c:pt>
                <c:pt idx="14">
                  <c:v>31.7</c:v>
                </c:pt>
                <c:pt idx="15">
                  <c:v>30.8</c:v>
                </c:pt>
                <c:pt idx="16" formatCode="General">
                  <c:v>78.2</c:v>
                </c:pt>
                <c:pt idx="17">
                  <c:v>20.399999999999999</c:v>
                </c:pt>
                <c:pt idx="18" formatCode="General">
                  <c:v>38.9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60"/>
        <c:overlap val="-20"/>
        <c:axId val="114467328"/>
        <c:axId val="110029056"/>
      </c:barChart>
      <c:catAx>
        <c:axId val="11446732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b="1">
                <a:latin typeface="+mn-lt"/>
              </a:defRPr>
            </a:pPr>
            <a:endParaRPr lang="it-IT"/>
          </a:p>
        </c:txPr>
        <c:crossAx val="110029056"/>
        <c:crosses val="autoZero"/>
        <c:auto val="1"/>
        <c:lblAlgn val="ctr"/>
        <c:lblOffset val="100"/>
        <c:noMultiLvlLbl val="0"/>
      </c:catAx>
      <c:valAx>
        <c:axId val="110029056"/>
        <c:scaling>
          <c:orientation val="minMax"/>
        </c:scaling>
        <c:delete val="1"/>
        <c:axPos val="l"/>
        <c:majorGridlines>
          <c:spPr>
            <a:ln>
              <a:solidFill>
                <a:schemeClr val="bg1">
                  <a:lumMod val="65000"/>
                </a:schemeClr>
              </a:solidFill>
              <a:prstDash val="sysDot"/>
            </a:ln>
          </c:spPr>
        </c:majorGridlines>
        <c:numFmt formatCode="0.0" sourceLinked="1"/>
        <c:majorTickMark val="out"/>
        <c:minorTickMark val="none"/>
        <c:tickLblPos val="none"/>
        <c:crossAx val="114467328"/>
        <c:crosses val="autoZero"/>
        <c:crossBetween val="between"/>
      </c:valAx>
      <c:spPr>
        <a:noFill/>
        <a:ln w="25400">
          <a:noFill/>
        </a:ln>
      </c:spPr>
    </c:plotArea>
    <c:legend>
      <c:legendPos val="t"/>
      <c:legendEntry>
        <c:idx val="0"/>
        <c:txPr>
          <a:bodyPr/>
          <a:lstStyle/>
          <a:p>
            <a:pPr>
              <a:defRPr b="1">
                <a:solidFill>
                  <a:schemeClr val="accent1">
                    <a:lumMod val="60000"/>
                    <a:lumOff val="40000"/>
                  </a:schemeClr>
                </a:solidFill>
              </a:defRPr>
            </a:pPr>
            <a:endParaRPr lang="it-IT"/>
          </a:p>
        </c:txPr>
      </c:legendEntry>
      <c:legendEntry>
        <c:idx val="1"/>
        <c:txPr>
          <a:bodyPr/>
          <a:lstStyle/>
          <a:p>
            <a:pPr>
              <a:defRPr b="1">
                <a:solidFill>
                  <a:schemeClr val="accent5">
                    <a:lumMod val="75000"/>
                  </a:schemeClr>
                </a:solidFill>
              </a:defRPr>
            </a:pPr>
            <a:endParaRPr lang="it-IT"/>
          </a:p>
        </c:txPr>
      </c:legendEntry>
      <c:layout>
        <c:manualLayout>
          <c:xMode val="edge"/>
          <c:yMode val="edge"/>
          <c:x val="0.86159610685269117"/>
          <c:y val="1.4842297665590956E-2"/>
          <c:w val="0.13268739948620481"/>
          <c:h val="4.4731997188923359E-2"/>
        </c:manualLayout>
      </c:layout>
      <c:overlay val="0"/>
    </c:legend>
    <c:plotVisOnly val="1"/>
    <c:dispBlanksAs val="gap"/>
    <c:showDLblsOverMax val="0"/>
  </c:chart>
  <c:spPr>
    <a:solidFill>
      <a:schemeClr val="bg1"/>
    </a:solidFill>
    <a:ln>
      <a:noFill/>
    </a:ln>
  </c:sp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0"/>
    <c:plotArea>
      <c:layout>
        <c:manualLayout>
          <c:layoutTarget val="inner"/>
          <c:xMode val="edge"/>
          <c:yMode val="edge"/>
          <c:x val="7.3814407151362504E-2"/>
          <c:y val="0.15156459632845964"/>
          <c:w val="0.92376323649199465"/>
          <c:h val="0.61027837259102746"/>
        </c:manualLayout>
      </c:layout>
      <c:barChart>
        <c:barDir val="col"/>
        <c:grouping val="clustered"/>
        <c:varyColors val="0"/>
        <c:ser>
          <c:idx val="1"/>
          <c:order val="0"/>
          <c:tx>
            <c:v>2012</c:v>
          </c:tx>
          <c:spPr>
            <a:solidFill>
              <a:srgbClr val="FF8000"/>
            </a:solidFill>
          </c:spPr>
          <c:invertIfNegative val="0"/>
          <c:dLbls>
            <c:txPr>
              <a:bodyPr rot="-5400000" vert="horz"/>
              <a:lstStyle/>
              <a:p>
                <a:pPr>
                  <a:defRPr sz="900" b="1">
                    <a:solidFill>
                      <a:schemeClr val="accent1">
                        <a:lumMod val="60000"/>
                        <a:lumOff val="40000"/>
                      </a:schemeClr>
                    </a:solidFill>
                  </a:defRPr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'Anno in corso (ACC)'!$B$5:$B$23</c:f>
              <c:strCache>
                <c:ptCount val="19"/>
                <c:pt idx="0">
                  <c:v>Abruzzo - Molise</c:v>
                </c:pt>
                <c:pt idx="1">
                  <c:v>Basilicata</c:v>
                </c:pt>
                <c:pt idx="2">
                  <c:v>Calabria</c:v>
                </c:pt>
                <c:pt idx="3">
                  <c:v>Campania</c:v>
                </c:pt>
                <c:pt idx="4">
                  <c:v>Emilia Romagna</c:v>
                </c:pt>
                <c:pt idx="5">
                  <c:v>Friuli Venezia Giulia</c:v>
                </c:pt>
                <c:pt idx="6">
                  <c:v>Lazio</c:v>
                </c:pt>
                <c:pt idx="7">
                  <c:v>Liguria</c:v>
                </c:pt>
                <c:pt idx="8">
                  <c:v>Lombardia</c:v>
                </c:pt>
                <c:pt idx="9">
                  <c:v>Marche</c:v>
                </c:pt>
                <c:pt idx="10">
                  <c:v>Piemonte - Valle d'Aosta</c:v>
                </c:pt>
                <c:pt idx="11">
                  <c:v>Prov. Auton. Bolzano</c:v>
                </c:pt>
                <c:pt idx="12">
                  <c:v>Prov. Auton. Trento</c:v>
                </c:pt>
                <c:pt idx="13">
                  <c:v>Puglia</c:v>
                </c:pt>
                <c:pt idx="14">
                  <c:v>Sardegna</c:v>
                </c:pt>
                <c:pt idx="15">
                  <c:v>Sicilia</c:v>
                </c:pt>
                <c:pt idx="16">
                  <c:v>Toscana</c:v>
                </c:pt>
                <c:pt idx="17">
                  <c:v>Umbria</c:v>
                </c:pt>
                <c:pt idx="18">
                  <c:v>Veneto</c:v>
                </c:pt>
              </c:strCache>
            </c:strRef>
          </c:cat>
          <c:val>
            <c:numRef>
              <c:f>'Anno pregresso (ACC)'!$O$5:$O$23</c:f>
              <c:numCache>
                <c:formatCode>General</c:formatCode>
                <c:ptCount val="19"/>
                <c:pt idx="0">
                  <c:v>27</c:v>
                </c:pt>
                <c:pt idx="1">
                  <c:v>11</c:v>
                </c:pt>
                <c:pt idx="2">
                  <c:v>24</c:v>
                </c:pt>
                <c:pt idx="3">
                  <c:v>62</c:v>
                </c:pt>
                <c:pt idx="4">
                  <c:v>125</c:v>
                </c:pt>
                <c:pt idx="5">
                  <c:v>45</c:v>
                </c:pt>
                <c:pt idx="6">
                  <c:v>99</c:v>
                </c:pt>
                <c:pt idx="7">
                  <c:v>27</c:v>
                </c:pt>
                <c:pt idx="8">
                  <c:v>268</c:v>
                </c:pt>
                <c:pt idx="9">
                  <c:v>59</c:v>
                </c:pt>
                <c:pt idx="10" formatCode="0">
                  <c:v>127</c:v>
                </c:pt>
                <c:pt idx="11" formatCode="0">
                  <c:v>6</c:v>
                </c:pt>
                <c:pt idx="12" formatCode="0">
                  <c:v>11</c:v>
                </c:pt>
                <c:pt idx="13" formatCode="0">
                  <c:v>31</c:v>
                </c:pt>
                <c:pt idx="14" formatCode="0">
                  <c:v>31</c:v>
                </c:pt>
                <c:pt idx="15" formatCode="0">
                  <c:v>74</c:v>
                </c:pt>
                <c:pt idx="16" formatCode="0">
                  <c:v>159</c:v>
                </c:pt>
                <c:pt idx="17" formatCode="0">
                  <c:v>10</c:v>
                </c:pt>
                <c:pt idx="18" formatCode="0">
                  <c:v>136</c:v>
                </c:pt>
              </c:numCache>
            </c:numRef>
          </c:val>
        </c:ser>
        <c:ser>
          <c:idx val="0"/>
          <c:order val="1"/>
          <c:tx>
            <c:v>2013</c:v>
          </c:tx>
          <c:spPr>
            <a:solidFill>
              <a:srgbClr val="FFC68D"/>
            </a:solidFill>
          </c:spPr>
          <c:invertIfNegative val="0"/>
          <c:dLbls>
            <c:txPr>
              <a:bodyPr rot="-5400000" vert="horz"/>
              <a:lstStyle/>
              <a:p>
                <a:pPr>
                  <a:defRPr sz="900" b="1">
                    <a:solidFill>
                      <a:schemeClr val="accent5">
                        <a:lumMod val="75000"/>
                      </a:schemeClr>
                    </a:solidFill>
                  </a:defRPr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'Anno in corso (ACC)'!$B$5:$B$23</c:f>
              <c:strCache>
                <c:ptCount val="19"/>
                <c:pt idx="0">
                  <c:v>Abruzzo - Molise</c:v>
                </c:pt>
                <c:pt idx="1">
                  <c:v>Basilicata</c:v>
                </c:pt>
                <c:pt idx="2">
                  <c:v>Calabria</c:v>
                </c:pt>
                <c:pt idx="3">
                  <c:v>Campania</c:v>
                </c:pt>
                <c:pt idx="4">
                  <c:v>Emilia Romagna</c:v>
                </c:pt>
                <c:pt idx="5">
                  <c:v>Friuli Venezia Giulia</c:v>
                </c:pt>
                <c:pt idx="6">
                  <c:v>Lazio</c:v>
                </c:pt>
                <c:pt idx="7">
                  <c:v>Liguria</c:v>
                </c:pt>
                <c:pt idx="8">
                  <c:v>Lombardia</c:v>
                </c:pt>
                <c:pt idx="9">
                  <c:v>Marche</c:v>
                </c:pt>
                <c:pt idx="10">
                  <c:v>Piemonte - Valle d'Aosta</c:v>
                </c:pt>
                <c:pt idx="11">
                  <c:v>Prov. Auton. Bolzano</c:v>
                </c:pt>
                <c:pt idx="12">
                  <c:v>Prov. Auton. Trento</c:v>
                </c:pt>
                <c:pt idx="13">
                  <c:v>Puglia</c:v>
                </c:pt>
                <c:pt idx="14">
                  <c:v>Sardegna</c:v>
                </c:pt>
                <c:pt idx="15">
                  <c:v>Sicilia</c:v>
                </c:pt>
                <c:pt idx="16">
                  <c:v>Toscana</c:v>
                </c:pt>
                <c:pt idx="17">
                  <c:v>Umbria</c:v>
                </c:pt>
                <c:pt idx="18">
                  <c:v>Veneto</c:v>
                </c:pt>
              </c:strCache>
            </c:strRef>
          </c:cat>
          <c:val>
            <c:numRef>
              <c:f>'Anno in corso (ACC)'!$O$5:$O$23</c:f>
              <c:numCache>
                <c:formatCode>General</c:formatCode>
                <c:ptCount val="19"/>
                <c:pt idx="0">
                  <c:v>16</c:v>
                </c:pt>
                <c:pt idx="1">
                  <c:v>5</c:v>
                </c:pt>
                <c:pt idx="2">
                  <c:v>20</c:v>
                </c:pt>
                <c:pt idx="3">
                  <c:v>55</c:v>
                </c:pt>
                <c:pt idx="4">
                  <c:v>119</c:v>
                </c:pt>
                <c:pt idx="5">
                  <c:v>42</c:v>
                </c:pt>
                <c:pt idx="6">
                  <c:v>103</c:v>
                </c:pt>
                <c:pt idx="7">
                  <c:v>42</c:v>
                </c:pt>
                <c:pt idx="8">
                  <c:v>245</c:v>
                </c:pt>
                <c:pt idx="9">
                  <c:v>41</c:v>
                </c:pt>
                <c:pt idx="10" formatCode="0">
                  <c:v>139</c:v>
                </c:pt>
                <c:pt idx="11" formatCode="0">
                  <c:v>14</c:v>
                </c:pt>
                <c:pt idx="12" formatCode="0">
                  <c:v>13</c:v>
                </c:pt>
                <c:pt idx="13" formatCode="0">
                  <c:v>47</c:v>
                </c:pt>
                <c:pt idx="14" formatCode="0">
                  <c:v>40</c:v>
                </c:pt>
                <c:pt idx="15" formatCode="0">
                  <c:v>63</c:v>
                </c:pt>
                <c:pt idx="16" formatCode="0">
                  <c:v>168</c:v>
                </c:pt>
                <c:pt idx="17" formatCode="0">
                  <c:v>13</c:v>
                </c:pt>
                <c:pt idx="18" formatCode="0">
                  <c:v>133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60"/>
        <c:overlap val="-20"/>
        <c:axId val="114468352"/>
        <c:axId val="110031360"/>
      </c:barChart>
      <c:catAx>
        <c:axId val="11446835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b="1">
                <a:latin typeface="+mn-lt"/>
              </a:defRPr>
            </a:pPr>
            <a:endParaRPr lang="it-IT"/>
          </a:p>
        </c:txPr>
        <c:crossAx val="110031360"/>
        <c:crosses val="autoZero"/>
        <c:auto val="1"/>
        <c:lblAlgn val="ctr"/>
        <c:lblOffset val="100"/>
        <c:noMultiLvlLbl val="0"/>
      </c:catAx>
      <c:valAx>
        <c:axId val="110031360"/>
        <c:scaling>
          <c:orientation val="minMax"/>
        </c:scaling>
        <c:delete val="1"/>
        <c:axPos val="l"/>
        <c:majorGridlines>
          <c:spPr>
            <a:ln>
              <a:solidFill>
                <a:schemeClr val="bg1">
                  <a:lumMod val="65000"/>
                </a:schemeClr>
              </a:solidFill>
              <a:prstDash val="sysDot"/>
            </a:ln>
          </c:spPr>
        </c:majorGridlines>
        <c:numFmt formatCode="General" sourceLinked="1"/>
        <c:majorTickMark val="out"/>
        <c:minorTickMark val="none"/>
        <c:tickLblPos val="none"/>
        <c:crossAx val="114468352"/>
        <c:crosses val="autoZero"/>
        <c:crossBetween val="between"/>
      </c:valAx>
      <c:spPr>
        <a:noFill/>
        <a:ln w="25400">
          <a:noFill/>
        </a:ln>
      </c:spPr>
    </c:plotArea>
    <c:legend>
      <c:legendPos val="t"/>
      <c:legendEntry>
        <c:idx val="0"/>
        <c:txPr>
          <a:bodyPr/>
          <a:lstStyle/>
          <a:p>
            <a:pPr>
              <a:defRPr b="1">
                <a:solidFill>
                  <a:schemeClr val="accent1">
                    <a:lumMod val="60000"/>
                    <a:lumOff val="40000"/>
                  </a:schemeClr>
                </a:solidFill>
              </a:defRPr>
            </a:pPr>
            <a:endParaRPr lang="it-IT"/>
          </a:p>
        </c:txPr>
      </c:legendEntry>
      <c:legendEntry>
        <c:idx val="1"/>
        <c:txPr>
          <a:bodyPr/>
          <a:lstStyle/>
          <a:p>
            <a:pPr>
              <a:defRPr b="1">
                <a:solidFill>
                  <a:schemeClr val="accent5">
                    <a:lumMod val="75000"/>
                  </a:schemeClr>
                </a:solidFill>
              </a:defRPr>
            </a:pPr>
            <a:endParaRPr lang="it-IT"/>
          </a:p>
        </c:txPr>
      </c:legendEntry>
      <c:layout>
        <c:manualLayout>
          <c:xMode val="edge"/>
          <c:yMode val="edge"/>
          <c:x val="0.85066873232138118"/>
          <c:y val="4.2053176719174377E-2"/>
          <c:w val="0.12383285505941811"/>
          <c:h val="4.4731997188924025E-2"/>
        </c:manualLayout>
      </c:layout>
      <c:overlay val="0"/>
    </c:legend>
    <c:plotVisOnly val="1"/>
    <c:dispBlanksAs val="gap"/>
    <c:showDLblsOverMax val="0"/>
  </c:chart>
  <c:spPr>
    <a:solidFill>
      <a:schemeClr val="bg1"/>
    </a:solidFill>
    <a:ln>
      <a:noFill/>
    </a:ln>
  </c:sp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0"/>
    <c:plotArea>
      <c:layout>
        <c:manualLayout>
          <c:layoutTarget val="inner"/>
          <c:xMode val="edge"/>
          <c:yMode val="edge"/>
          <c:x val="8.5195530726257268E-2"/>
          <c:y val="9.8501070663811766E-2"/>
          <c:w val="0.89106145251396662"/>
          <c:h val="0.61027837259102424"/>
        </c:manualLayout>
      </c:layout>
      <c:barChart>
        <c:barDir val="col"/>
        <c:grouping val="clustered"/>
        <c:varyColors val="0"/>
        <c:ser>
          <c:idx val="1"/>
          <c:order val="0"/>
          <c:tx>
            <c:v>2012</c:v>
          </c:tx>
          <c:spPr>
            <a:solidFill>
              <a:srgbClr val="FF8000"/>
            </a:solidFill>
          </c:spPr>
          <c:invertIfNegative val="0"/>
          <c:dLbls>
            <c:txPr>
              <a:bodyPr rot="-5400000" vert="horz"/>
              <a:lstStyle/>
              <a:p>
                <a:pPr>
                  <a:defRPr b="1">
                    <a:solidFill>
                      <a:schemeClr val="accent1">
                        <a:lumMod val="60000"/>
                        <a:lumOff val="40000"/>
                      </a:schemeClr>
                    </a:solidFill>
                  </a:defRPr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'Anno in corso (ACC)'!$B$5:$B$23</c:f>
              <c:strCache>
                <c:ptCount val="19"/>
                <c:pt idx="0">
                  <c:v>Abruzzo - Molise</c:v>
                </c:pt>
                <c:pt idx="1">
                  <c:v>Basilicata</c:v>
                </c:pt>
                <c:pt idx="2">
                  <c:v>Calabria</c:v>
                </c:pt>
                <c:pt idx="3">
                  <c:v>Campania</c:v>
                </c:pt>
                <c:pt idx="4">
                  <c:v>Emilia Romagna</c:v>
                </c:pt>
                <c:pt idx="5">
                  <c:v>Friuli Venezia Giulia</c:v>
                </c:pt>
                <c:pt idx="6">
                  <c:v>Lazio</c:v>
                </c:pt>
                <c:pt idx="7">
                  <c:v>Liguria</c:v>
                </c:pt>
                <c:pt idx="8">
                  <c:v>Lombardia</c:v>
                </c:pt>
                <c:pt idx="9">
                  <c:v>Marche</c:v>
                </c:pt>
                <c:pt idx="10">
                  <c:v>Piemonte - Valle d'Aosta</c:v>
                </c:pt>
                <c:pt idx="11">
                  <c:v>Prov. Auton. Bolzano</c:v>
                </c:pt>
                <c:pt idx="12">
                  <c:v>Prov. Auton. Trento</c:v>
                </c:pt>
                <c:pt idx="13">
                  <c:v>Puglia</c:v>
                </c:pt>
                <c:pt idx="14">
                  <c:v>Sardegna</c:v>
                </c:pt>
                <c:pt idx="15">
                  <c:v>Sicilia</c:v>
                </c:pt>
                <c:pt idx="16">
                  <c:v>Toscana</c:v>
                </c:pt>
                <c:pt idx="17">
                  <c:v>Umbria</c:v>
                </c:pt>
                <c:pt idx="18">
                  <c:v>Veneto</c:v>
                </c:pt>
              </c:strCache>
            </c:strRef>
          </c:cat>
          <c:val>
            <c:numRef>
              <c:f>'Anno pregresso (ACC)'!$T$5:$T$23</c:f>
              <c:numCache>
                <c:formatCode>0.0</c:formatCode>
                <c:ptCount val="19"/>
                <c:pt idx="0">
                  <c:v>16.7</c:v>
                </c:pt>
                <c:pt idx="1">
                  <c:v>19</c:v>
                </c:pt>
                <c:pt idx="2">
                  <c:v>12.3</c:v>
                </c:pt>
                <c:pt idx="3">
                  <c:v>10.8</c:v>
                </c:pt>
                <c:pt idx="4" formatCode="General">
                  <c:v>28.8</c:v>
                </c:pt>
                <c:pt idx="5" formatCode="General">
                  <c:v>36.9</c:v>
                </c:pt>
                <c:pt idx="6">
                  <c:v>18</c:v>
                </c:pt>
                <c:pt idx="7" formatCode="General">
                  <c:v>17.2</c:v>
                </c:pt>
                <c:pt idx="8" formatCode="General">
                  <c:v>27.6</c:v>
                </c:pt>
                <c:pt idx="9" formatCode="General">
                  <c:v>38.299999999999997</c:v>
                </c:pt>
                <c:pt idx="10" formatCode="General">
                  <c:v>28.3</c:v>
                </c:pt>
                <c:pt idx="11" formatCode="General">
                  <c:v>11.9</c:v>
                </c:pt>
                <c:pt idx="12" formatCode="General">
                  <c:v>21</c:v>
                </c:pt>
                <c:pt idx="13" formatCode="General">
                  <c:v>7.6</c:v>
                </c:pt>
                <c:pt idx="14">
                  <c:v>18.899999999999999</c:v>
                </c:pt>
                <c:pt idx="15">
                  <c:v>14.8</c:v>
                </c:pt>
                <c:pt idx="16" formatCode="General">
                  <c:v>43.3</c:v>
                </c:pt>
                <c:pt idx="17">
                  <c:v>11.3</c:v>
                </c:pt>
                <c:pt idx="18" formatCode="General">
                  <c:v>28</c:v>
                </c:pt>
              </c:numCache>
            </c:numRef>
          </c:val>
        </c:ser>
        <c:ser>
          <c:idx val="0"/>
          <c:order val="1"/>
          <c:tx>
            <c:v>2013</c:v>
          </c:tx>
          <c:spPr>
            <a:solidFill>
              <a:srgbClr val="FFC68D"/>
            </a:solidFill>
          </c:spPr>
          <c:invertIfNegative val="0"/>
          <c:dLbls>
            <c:txPr>
              <a:bodyPr rot="-5400000" vert="horz"/>
              <a:lstStyle/>
              <a:p>
                <a:pPr>
                  <a:defRPr b="1">
                    <a:solidFill>
                      <a:schemeClr val="accent5">
                        <a:lumMod val="75000"/>
                      </a:schemeClr>
                    </a:solidFill>
                  </a:defRPr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'Anno in corso (ACC)'!$B$5:$B$23</c:f>
              <c:strCache>
                <c:ptCount val="19"/>
                <c:pt idx="0">
                  <c:v>Abruzzo - Molise</c:v>
                </c:pt>
                <c:pt idx="1">
                  <c:v>Basilicata</c:v>
                </c:pt>
                <c:pt idx="2">
                  <c:v>Calabria</c:v>
                </c:pt>
                <c:pt idx="3">
                  <c:v>Campania</c:v>
                </c:pt>
                <c:pt idx="4">
                  <c:v>Emilia Romagna</c:v>
                </c:pt>
                <c:pt idx="5">
                  <c:v>Friuli Venezia Giulia</c:v>
                </c:pt>
                <c:pt idx="6">
                  <c:v>Lazio</c:v>
                </c:pt>
                <c:pt idx="7">
                  <c:v>Liguria</c:v>
                </c:pt>
                <c:pt idx="8">
                  <c:v>Lombardia</c:v>
                </c:pt>
                <c:pt idx="9">
                  <c:v>Marche</c:v>
                </c:pt>
                <c:pt idx="10">
                  <c:v>Piemonte - Valle d'Aosta</c:v>
                </c:pt>
                <c:pt idx="11">
                  <c:v>Prov. Auton. Bolzano</c:v>
                </c:pt>
                <c:pt idx="12">
                  <c:v>Prov. Auton. Trento</c:v>
                </c:pt>
                <c:pt idx="13">
                  <c:v>Puglia</c:v>
                </c:pt>
                <c:pt idx="14">
                  <c:v>Sardegna</c:v>
                </c:pt>
                <c:pt idx="15">
                  <c:v>Sicilia</c:v>
                </c:pt>
                <c:pt idx="16">
                  <c:v>Toscana</c:v>
                </c:pt>
                <c:pt idx="17">
                  <c:v>Umbria</c:v>
                </c:pt>
                <c:pt idx="18">
                  <c:v>Veneto</c:v>
                </c:pt>
              </c:strCache>
            </c:strRef>
          </c:cat>
          <c:val>
            <c:numRef>
              <c:f>'Anno in corso (ACC)'!$T$5:$T$23</c:f>
              <c:numCache>
                <c:formatCode>0.0</c:formatCode>
                <c:ptCount val="19"/>
                <c:pt idx="0">
                  <c:v>9.9</c:v>
                </c:pt>
                <c:pt idx="1">
                  <c:v>8.6</c:v>
                </c:pt>
                <c:pt idx="2">
                  <c:v>10.199999999999999</c:v>
                </c:pt>
                <c:pt idx="3">
                  <c:v>9.5</c:v>
                </c:pt>
                <c:pt idx="4" formatCode="General">
                  <c:v>27.4</c:v>
                </c:pt>
                <c:pt idx="5" formatCode="General">
                  <c:v>34.5</c:v>
                </c:pt>
                <c:pt idx="6">
                  <c:v>18.7</c:v>
                </c:pt>
                <c:pt idx="7" formatCode="General">
                  <c:v>26.7</c:v>
                </c:pt>
                <c:pt idx="8" formatCode="General">
                  <c:v>25.2</c:v>
                </c:pt>
                <c:pt idx="9" formatCode="General">
                  <c:v>26.6</c:v>
                </c:pt>
                <c:pt idx="10" formatCode="General">
                  <c:v>31</c:v>
                </c:pt>
                <c:pt idx="11" formatCode="General">
                  <c:v>27.7</c:v>
                </c:pt>
                <c:pt idx="12" formatCode="General">
                  <c:v>24.8</c:v>
                </c:pt>
                <c:pt idx="13" formatCode="General">
                  <c:v>11.6</c:v>
                </c:pt>
                <c:pt idx="14">
                  <c:v>24.4</c:v>
                </c:pt>
                <c:pt idx="15">
                  <c:v>12.6</c:v>
                </c:pt>
                <c:pt idx="16" formatCode="General">
                  <c:v>45.7</c:v>
                </c:pt>
                <c:pt idx="17">
                  <c:v>14.7</c:v>
                </c:pt>
                <c:pt idx="18" formatCode="General">
                  <c:v>27.4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60"/>
        <c:overlap val="-20"/>
        <c:axId val="117235712"/>
        <c:axId val="110033664"/>
      </c:barChart>
      <c:catAx>
        <c:axId val="11723571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b="1">
                <a:latin typeface="+mn-lt"/>
              </a:defRPr>
            </a:pPr>
            <a:endParaRPr lang="it-IT"/>
          </a:p>
        </c:txPr>
        <c:crossAx val="110033664"/>
        <c:crosses val="autoZero"/>
        <c:auto val="1"/>
        <c:lblAlgn val="ctr"/>
        <c:lblOffset val="100"/>
        <c:noMultiLvlLbl val="0"/>
      </c:catAx>
      <c:valAx>
        <c:axId val="110033664"/>
        <c:scaling>
          <c:orientation val="minMax"/>
        </c:scaling>
        <c:delete val="1"/>
        <c:axPos val="l"/>
        <c:majorGridlines>
          <c:spPr>
            <a:ln>
              <a:solidFill>
                <a:schemeClr val="bg1">
                  <a:lumMod val="65000"/>
                </a:schemeClr>
              </a:solidFill>
              <a:prstDash val="sysDot"/>
            </a:ln>
          </c:spPr>
        </c:majorGridlines>
        <c:numFmt formatCode="0.0" sourceLinked="1"/>
        <c:majorTickMark val="out"/>
        <c:minorTickMark val="none"/>
        <c:tickLblPos val="none"/>
        <c:crossAx val="117235712"/>
        <c:crosses val="autoZero"/>
        <c:crossBetween val="between"/>
      </c:valAx>
      <c:spPr>
        <a:noFill/>
        <a:ln w="25400">
          <a:noFill/>
        </a:ln>
      </c:spPr>
    </c:plotArea>
    <c:legend>
      <c:legendPos val="t"/>
      <c:legendEntry>
        <c:idx val="0"/>
        <c:txPr>
          <a:bodyPr/>
          <a:lstStyle/>
          <a:p>
            <a:pPr>
              <a:defRPr b="1">
                <a:solidFill>
                  <a:schemeClr val="accent1">
                    <a:lumMod val="60000"/>
                    <a:lumOff val="40000"/>
                  </a:schemeClr>
                </a:solidFill>
              </a:defRPr>
            </a:pPr>
            <a:endParaRPr lang="it-IT"/>
          </a:p>
        </c:txPr>
      </c:legendEntry>
      <c:legendEntry>
        <c:idx val="1"/>
        <c:txPr>
          <a:bodyPr/>
          <a:lstStyle/>
          <a:p>
            <a:pPr>
              <a:defRPr b="1">
                <a:solidFill>
                  <a:schemeClr val="accent5">
                    <a:lumMod val="75000"/>
                  </a:schemeClr>
                </a:solidFill>
              </a:defRPr>
            </a:pPr>
            <a:endParaRPr lang="it-IT"/>
          </a:p>
        </c:txPr>
      </c:legendEntry>
      <c:layout>
        <c:manualLayout>
          <c:xMode val="edge"/>
          <c:yMode val="edge"/>
          <c:x val="0.8580594136608255"/>
          <c:y val="7.4211488327954782E-3"/>
          <c:w val="0.13268739948620481"/>
          <c:h val="4.4731997188923359E-2"/>
        </c:manualLayout>
      </c:layout>
      <c:overlay val="0"/>
    </c:legend>
    <c:plotVisOnly val="1"/>
    <c:dispBlanksAs val="gap"/>
    <c:showDLblsOverMax val="0"/>
  </c:chart>
  <c:spPr>
    <a:solidFill>
      <a:schemeClr val="bg1"/>
    </a:solidFill>
    <a:ln>
      <a:noFill/>
    </a:ln>
  </c:spPr>
  <c:externalData r:id="rId1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0"/>
    <c:plotArea>
      <c:layout>
        <c:manualLayout>
          <c:layoutTarget val="inner"/>
          <c:xMode val="edge"/>
          <c:yMode val="edge"/>
          <c:x val="8.5195530726257268E-2"/>
          <c:y val="9.8501070663811766E-2"/>
          <c:w val="0.89106145251396662"/>
          <c:h val="0.61027837259102446"/>
        </c:manualLayout>
      </c:layout>
      <c:barChart>
        <c:barDir val="col"/>
        <c:grouping val="clustered"/>
        <c:varyColors val="0"/>
        <c:ser>
          <c:idx val="1"/>
          <c:order val="0"/>
          <c:tx>
            <c:v>2012</c:v>
          </c:tx>
          <c:spPr>
            <a:solidFill>
              <a:srgbClr val="1B587C"/>
            </a:solidFill>
          </c:spPr>
          <c:invertIfNegative val="0"/>
          <c:dLbls>
            <c:txPr>
              <a:bodyPr rot="-5400000" vert="horz"/>
              <a:lstStyle/>
              <a:p>
                <a:pPr>
                  <a:defRPr b="1">
                    <a:solidFill>
                      <a:schemeClr val="accent1">
                        <a:lumMod val="60000"/>
                        <a:lumOff val="40000"/>
                      </a:schemeClr>
                    </a:solidFill>
                  </a:defRPr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'Anno in corso (ACC)'!$B$5:$B$23</c:f>
              <c:strCache>
                <c:ptCount val="19"/>
                <c:pt idx="0">
                  <c:v>Abruzzo - Molise</c:v>
                </c:pt>
                <c:pt idx="1">
                  <c:v>Basilicata</c:v>
                </c:pt>
                <c:pt idx="2">
                  <c:v>Calabria</c:v>
                </c:pt>
                <c:pt idx="3">
                  <c:v>Campania</c:v>
                </c:pt>
                <c:pt idx="4">
                  <c:v>Emilia Romagna</c:v>
                </c:pt>
                <c:pt idx="5">
                  <c:v>Friuli Venezia Giulia</c:v>
                </c:pt>
                <c:pt idx="6">
                  <c:v>Lazio</c:v>
                </c:pt>
                <c:pt idx="7">
                  <c:v>Liguria</c:v>
                </c:pt>
                <c:pt idx="8">
                  <c:v>Lombardia</c:v>
                </c:pt>
                <c:pt idx="9">
                  <c:v>Marche</c:v>
                </c:pt>
                <c:pt idx="10">
                  <c:v>Piemonte - Valle d'Aosta</c:v>
                </c:pt>
                <c:pt idx="11">
                  <c:v>Prov. Auton. Bolzano</c:v>
                </c:pt>
                <c:pt idx="12">
                  <c:v>Prov. Auton. Trento</c:v>
                </c:pt>
                <c:pt idx="13">
                  <c:v>Puglia</c:v>
                </c:pt>
                <c:pt idx="14">
                  <c:v>Sardegna</c:v>
                </c:pt>
                <c:pt idx="15">
                  <c:v>Sicilia</c:v>
                </c:pt>
                <c:pt idx="16">
                  <c:v>Toscana</c:v>
                </c:pt>
                <c:pt idx="17">
                  <c:v>Umbria</c:v>
                </c:pt>
                <c:pt idx="18">
                  <c:v>Veneto</c:v>
                </c:pt>
              </c:strCache>
            </c:strRef>
          </c:cat>
          <c:val>
            <c:numRef>
              <c:f>'Anno pregresso (ACC)'!$Q$5:$Q$23</c:f>
              <c:numCache>
                <c:formatCode>General</c:formatCode>
                <c:ptCount val="19"/>
                <c:pt idx="0">
                  <c:v>24</c:v>
                </c:pt>
                <c:pt idx="1">
                  <c:v>7</c:v>
                </c:pt>
                <c:pt idx="2">
                  <c:v>19</c:v>
                </c:pt>
                <c:pt idx="3">
                  <c:v>47</c:v>
                </c:pt>
                <c:pt idx="4">
                  <c:v>110</c:v>
                </c:pt>
                <c:pt idx="5">
                  <c:v>38</c:v>
                </c:pt>
                <c:pt idx="6">
                  <c:v>77</c:v>
                </c:pt>
                <c:pt idx="7">
                  <c:v>25</c:v>
                </c:pt>
                <c:pt idx="8">
                  <c:v>233</c:v>
                </c:pt>
                <c:pt idx="9">
                  <c:v>54</c:v>
                </c:pt>
                <c:pt idx="10" formatCode="0">
                  <c:v>117</c:v>
                </c:pt>
                <c:pt idx="11" formatCode="0">
                  <c:v>5</c:v>
                </c:pt>
                <c:pt idx="12" formatCode="0">
                  <c:v>10</c:v>
                </c:pt>
                <c:pt idx="13" formatCode="0">
                  <c:v>28</c:v>
                </c:pt>
                <c:pt idx="14" formatCode="0">
                  <c:v>26</c:v>
                </c:pt>
                <c:pt idx="15" formatCode="0">
                  <c:v>62</c:v>
                </c:pt>
                <c:pt idx="16" formatCode="0">
                  <c:v>114</c:v>
                </c:pt>
                <c:pt idx="17" formatCode="0">
                  <c:v>9</c:v>
                </c:pt>
                <c:pt idx="18" formatCode="0">
                  <c:v>118</c:v>
                </c:pt>
              </c:numCache>
            </c:numRef>
          </c:val>
        </c:ser>
        <c:ser>
          <c:idx val="0"/>
          <c:order val="1"/>
          <c:tx>
            <c:v>2013</c:v>
          </c:tx>
          <c:spPr>
            <a:solidFill>
              <a:srgbClr val="CCE5F4"/>
            </a:solidFill>
          </c:spPr>
          <c:invertIfNegative val="0"/>
          <c:dLbls>
            <c:txPr>
              <a:bodyPr rot="-5400000" vert="horz"/>
              <a:lstStyle/>
              <a:p>
                <a:pPr>
                  <a:defRPr b="1">
                    <a:solidFill>
                      <a:schemeClr val="accent5">
                        <a:lumMod val="75000"/>
                      </a:schemeClr>
                    </a:solidFill>
                  </a:defRPr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'Anno in corso (ACC)'!$B$5:$B$23</c:f>
              <c:strCache>
                <c:ptCount val="19"/>
                <c:pt idx="0">
                  <c:v>Abruzzo - Molise</c:v>
                </c:pt>
                <c:pt idx="1">
                  <c:v>Basilicata</c:v>
                </c:pt>
                <c:pt idx="2">
                  <c:v>Calabria</c:v>
                </c:pt>
                <c:pt idx="3">
                  <c:v>Campania</c:v>
                </c:pt>
                <c:pt idx="4">
                  <c:v>Emilia Romagna</c:v>
                </c:pt>
                <c:pt idx="5">
                  <c:v>Friuli Venezia Giulia</c:v>
                </c:pt>
                <c:pt idx="6">
                  <c:v>Lazio</c:v>
                </c:pt>
                <c:pt idx="7">
                  <c:v>Liguria</c:v>
                </c:pt>
                <c:pt idx="8">
                  <c:v>Lombardia</c:v>
                </c:pt>
                <c:pt idx="9">
                  <c:v>Marche</c:v>
                </c:pt>
                <c:pt idx="10">
                  <c:v>Piemonte - Valle d'Aosta</c:v>
                </c:pt>
                <c:pt idx="11">
                  <c:v>Prov. Auton. Bolzano</c:v>
                </c:pt>
                <c:pt idx="12">
                  <c:v>Prov. Auton. Trento</c:v>
                </c:pt>
                <c:pt idx="13">
                  <c:v>Puglia</c:v>
                </c:pt>
                <c:pt idx="14">
                  <c:v>Sardegna</c:v>
                </c:pt>
                <c:pt idx="15">
                  <c:v>Sicilia</c:v>
                </c:pt>
                <c:pt idx="16">
                  <c:v>Toscana</c:v>
                </c:pt>
                <c:pt idx="17">
                  <c:v>Umbria</c:v>
                </c:pt>
                <c:pt idx="18">
                  <c:v>Veneto</c:v>
                </c:pt>
              </c:strCache>
            </c:strRef>
          </c:cat>
          <c:val>
            <c:numRef>
              <c:f>'Anno in corso (ACC)'!$Q$5:$Q$23</c:f>
              <c:numCache>
                <c:formatCode>General</c:formatCode>
                <c:ptCount val="19"/>
                <c:pt idx="0">
                  <c:v>13</c:v>
                </c:pt>
                <c:pt idx="1">
                  <c:v>4</c:v>
                </c:pt>
                <c:pt idx="2">
                  <c:v>18</c:v>
                </c:pt>
                <c:pt idx="3">
                  <c:v>38</c:v>
                </c:pt>
                <c:pt idx="4">
                  <c:v>106</c:v>
                </c:pt>
                <c:pt idx="5">
                  <c:v>33</c:v>
                </c:pt>
                <c:pt idx="6">
                  <c:v>83</c:v>
                </c:pt>
                <c:pt idx="7">
                  <c:v>36</c:v>
                </c:pt>
                <c:pt idx="8">
                  <c:v>202</c:v>
                </c:pt>
                <c:pt idx="9">
                  <c:v>35</c:v>
                </c:pt>
                <c:pt idx="10" formatCode="0">
                  <c:v>134</c:v>
                </c:pt>
                <c:pt idx="11" formatCode="0">
                  <c:v>11</c:v>
                </c:pt>
                <c:pt idx="12" formatCode="0">
                  <c:v>11</c:v>
                </c:pt>
                <c:pt idx="13" formatCode="0">
                  <c:v>35</c:v>
                </c:pt>
                <c:pt idx="14" formatCode="0">
                  <c:v>30</c:v>
                </c:pt>
                <c:pt idx="15" formatCode="0">
                  <c:v>55</c:v>
                </c:pt>
                <c:pt idx="16" formatCode="0">
                  <c:v>129</c:v>
                </c:pt>
                <c:pt idx="17" formatCode="0">
                  <c:v>11</c:v>
                </c:pt>
                <c:pt idx="18" formatCode="0">
                  <c:v>118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60"/>
        <c:overlap val="-20"/>
        <c:axId val="117010432"/>
        <c:axId val="102171776"/>
      </c:barChart>
      <c:catAx>
        <c:axId val="11701043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b="1">
                <a:latin typeface="+mn-lt"/>
              </a:defRPr>
            </a:pPr>
            <a:endParaRPr lang="it-IT"/>
          </a:p>
        </c:txPr>
        <c:crossAx val="102171776"/>
        <c:crosses val="autoZero"/>
        <c:auto val="1"/>
        <c:lblAlgn val="ctr"/>
        <c:lblOffset val="100"/>
        <c:noMultiLvlLbl val="0"/>
      </c:catAx>
      <c:valAx>
        <c:axId val="102171776"/>
        <c:scaling>
          <c:orientation val="minMax"/>
        </c:scaling>
        <c:delete val="1"/>
        <c:axPos val="l"/>
        <c:majorGridlines>
          <c:spPr>
            <a:ln>
              <a:solidFill>
                <a:schemeClr val="bg1">
                  <a:lumMod val="65000"/>
                </a:schemeClr>
              </a:solidFill>
              <a:prstDash val="sysDot"/>
            </a:ln>
          </c:spPr>
        </c:majorGridlines>
        <c:numFmt formatCode="General" sourceLinked="1"/>
        <c:majorTickMark val="out"/>
        <c:minorTickMark val="none"/>
        <c:tickLblPos val="none"/>
        <c:crossAx val="117010432"/>
        <c:crosses val="autoZero"/>
        <c:crossBetween val="between"/>
      </c:valAx>
      <c:spPr>
        <a:noFill/>
        <a:ln w="25400">
          <a:noFill/>
        </a:ln>
      </c:spPr>
    </c:plotArea>
    <c:legend>
      <c:legendPos val="t"/>
      <c:legendEntry>
        <c:idx val="0"/>
        <c:txPr>
          <a:bodyPr/>
          <a:lstStyle/>
          <a:p>
            <a:pPr>
              <a:defRPr b="1">
                <a:solidFill>
                  <a:schemeClr val="accent1">
                    <a:lumMod val="60000"/>
                    <a:lumOff val="40000"/>
                  </a:schemeClr>
                </a:solidFill>
              </a:defRPr>
            </a:pPr>
            <a:endParaRPr lang="it-IT"/>
          </a:p>
        </c:txPr>
      </c:legendEntry>
      <c:legendEntry>
        <c:idx val="1"/>
        <c:txPr>
          <a:bodyPr/>
          <a:lstStyle/>
          <a:p>
            <a:pPr>
              <a:defRPr b="1">
                <a:solidFill>
                  <a:schemeClr val="accent5">
                    <a:lumMod val="75000"/>
                  </a:schemeClr>
                </a:solidFill>
              </a:defRPr>
            </a:pPr>
            <a:endParaRPr lang="it-IT"/>
          </a:p>
        </c:txPr>
      </c:legendEntry>
      <c:layout>
        <c:manualLayout>
          <c:xMode val="edge"/>
          <c:yMode val="edge"/>
          <c:x val="0.85982776025675833"/>
          <c:y val="2.4737162775984927E-3"/>
          <c:w val="0.13268739948620481"/>
          <c:h val="4.4731997188923359E-2"/>
        </c:manualLayout>
      </c:layout>
      <c:overlay val="0"/>
    </c:legend>
    <c:plotVisOnly val="1"/>
    <c:dispBlanksAs val="gap"/>
    <c:showDLblsOverMax val="0"/>
  </c:chart>
  <c:spPr>
    <a:solidFill>
      <a:schemeClr val="bg1"/>
    </a:solidFill>
    <a:ln>
      <a:noFill/>
    </a:ln>
  </c:spPr>
  <c:externalData r:id="rId1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0"/>
    <c:plotArea>
      <c:layout>
        <c:manualLayout>
          <c:layoutTarget val="inner"/>
          <c:xMode val="edge"/>
          <c:yMode val="edge"/>
          <c:x val="8.5195530726257268E-2"/>
          <c:y val="9.8501070663811766E-2"/>
          <c:w val="0.89106145251396662"/>
          <c:h val="0.6102783725910248"/>
        </c:manualLayout>
      </c:layout>
      <c:barChart>
        <c:barDir val="col"/>
        <c:grouping val="clustered"/>
        <c:varyColors val="0"/>
        <c:ser>
          <c:idx val="1"/>
          <c:order val="0"/>
          <c:tx>
            <c:v>2012</c:v>
          </c:tx>
          <c:spPr>
            <a:solidFill>
              <a:srgbClr val="1B587C"/>
            </a:solidFill>
          </c:spPr>
          <c:invertIfNegative val="0"/>
          <c:dLbls>
            <c:txPr>
              <a:bodyPr rot="-5400000" vert="horz"/>
              <a:lstStyle/>
              <a:p>
                <a:pPr>
                  <a:defRPr b="1">
                    <a:solidFill>
                      <a:schemeClr val="accent1">
                        <a:lumMod val="60000"/>
                        <a:lumOff val="40000"/>
                      </a:schemeClr>
                    </a:solidFill>
                  </a:defRPr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'Anno in corso (ACC)'!$B$5:$B$23</c:f>
              <c:strCache>
                <c:ptCount val="19"/>
                <c:pt idx="0">
                  <c:v>Abruzzo - Molise</c:v>
                </c:pt>
                <c:pt idx="1">
                  <c:v>Basilicata</c:v>
                </c:pt>
                <c:pt idx="2">
                  <c:v>Calabria</c:v>
                </c:pt>
                <c:pt idx="3">
                  <c:v>Campania</c:v>
                </c:pt>
                <c:pt idx="4">
                  <c:v>Emilia Romagna</c:v>
                </c:pt>
                <c:pt idx="5">
                  <c:v>Friuli Venezia Giulia</c:v>
                </c:pt>
                <c:pt idx="6">
                  <c:v>Lazio</c:v>
                </c:pt>
                <c:pt idx="7">
                  <c:v>Liguria</c:v>
                </c:pt>
                <c:pt idx="8">
                  <c:v>Lombardia</c:v>
                </c:pt>
                <c:pt idx="9">
                  <c:v>Marche</c:v>
                </c:pt>
                <c:pt idx="10">
                  <c:v>Piemonte - Valle d'Aosta</c:v>
                </c:pt>
                <c:pt idx="11">
                  <c:v>Prov. Auton. Bolzano</c:v>
                </c:pt>
                <c:pt idx="12">
                  <c:v>Prov. Auton. Trento</c:v>
                </c:pt>
                <c:pt idx="13">
                  <c:v>Puglia</c:v>
                </c:pt>
                <c:pt idx="14">
                  <c:v>Sardegna</c:v>
                </c:pt>
                <c:pt idx="15">
                  <c:v>Sicilia</c:v>
                </c:pt>
                <c:pt idx="16">
                  <c:v>Toscana</c:v>
                </c:pt>
                <c:pt idx="17">
                  <c:v>Umbria</c:v>
                </c:pt>
                <c:pt idx="18">
                  <c:v>Veneto</c:v>
                </c:pt>
              </c:strCache>
            </c:strRef>
          </c:cat>
          <c:val>
            <c:numRef>
              <c:f>'Anno pregresso (ACC)'!$V$5:$V$23</c:f>
              <c:numCache>
                <c:formatCode>0.0</c:formatCode>
                <c:ptCount val="19"/>
                <c:pt idx="0">
                  <c:v>14.8</c:v>
                </c:pt>
                <c:pt idx="1">
                  <c:v>12.1</c:v>
                </c:pt>
                <c:pt idx="2">
                  <c:v>9.6999999999999993</c:v>
                </c:pt>
                <c:pt idx="3">
                  <c:v>8.1999999999999993</c:v>
                </c:pt>
                <c:pt idx="4" formatCode="General">
                  <c:v>25.3</c:v>
                </c:pt>
                <c:pt idx="5" formatCode="General">
                  <c:v>31.2</c:v>
                </c:pt>
                <c:pt idx="6">
                  <c:v>14</c:v>
                </c:pt>
                <c:pt idx="7" formatCode="General">
                  <c:v>15.9</c:v>
                </c:pt>
                <c:pt idx="8" formatCode="General">
                  <c:v>24</c:v>
                </c:pt>
                <c:pt idx="9" formatCode="General">
                  <c:v>35</c:v>
                </c:pt>
                <c:pt idx="10" formatCode="General">
                  <c:v>26.1</c:v>
                </c:pt>
                <c:pt idx="11" formatCode="General">
                  <c:v>9.9</c:v>
                </c:pt>
                <c:pt idx="12" formatCode="General">
                  <c:v>19.100000000000001</c:v>
                </c:pt>
                <c:pt idx="13" formatCode="General">
                  <c:v>6.9</c:v>
                </c:pt>
                <c:pt idx="14">
                  <c:v>15.9</c:v>
                </c:pt>
                <c:pt idx="15">
                  <c:v>12.4</c:v>
                </c:pt>
                <c:pt idx="16" formatCode="General">
                  <c:v>31</c:v>
                </c:pt>
                <c:pt idx="17">
                  <c:v>10.199999999999999</c:v>
                </c:pt>
                <c:pt idx="18" formatCode="General">
                  <c:v>24.3</c:v>
                </c:pt>
              </c:numCache>
            </c:numRef>
          </c:val>
        </c:ser>
        <c:ser>
          <c:idx val="0"/>
          <c:order val="1"/>
          <c:tx>
            <c:v>2013</c:v>
          </c:tx>
          <c:spPr>
            <a:solidFill>
              <a:srgbClr val="CCE5F4"/>
            </a:solidFill>
          </c:spPr>
          <c:invertIfNegative val="0"/>
          <c:dLbls>
            <c:txPr>
              <a:bodyPr rot="-5400000" vert="horz"/>
              <a:lstStyle/>
              <a:p>
                <a:pPr>
                  <a:defRPr b="1">
                    <a:solidFill>
                      <a:schemeClr val="accent5">
                        <a:lumMod val="75000"/>
                      </a:schemeClr>
                    </a:solidFill>
                  </a:defRPr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'Anno in corso (ACC)'!$B$5:$B$23</c:f>
              <c:strCache>
                <c:ptCount val="19"/>
                <c:pt idx="0">
                  <c:v>Abruzzo - Molise</c:v>
                </c:pt>
                <c:pt idx="1">
                  <c:v>Basilicata</c:v>
                </c:pt>
                <c:pt idx="2">
                  <c:v>Calabria</c:v>
                </c:pt>
                <c:pt idx="3">
                  <c:v>Campania</c:v>
                </c:pt>
                <c:pt idx="4">
                  <c:v>Emilia Romagna</c:v>
                </c:pt>
                <c:pt idx="5">
                  <c:v>Friuli Venezia Giulia</c:v>
                </c:pt>
                <c:pt idx="6">
                  <c:v>Lazio</c:v>
                </c:pt>
                <c:pt idx="7">
                  <c:v>Liguria</c:v>
                </c:pt>
                <c:pt idx="8">
                  <c:v>Lombardia</c:v>
                </c:pt>
                <c:pt idx="9">
                  <c:v>Marche</c:v>
                </c:pt>
                <c:pt idx="10">
                  <c:v>Piemonte - Valle d'Aosta</c:v>
                </c:pt>
                <c:pt idx="11">
                  <c:v>Prov. Auton. Bolzano</c:v>
                </c:pt>
                <c:pt idx="12">
                  <c:v>Prov. Auton. Trento</c:v>
                </c:pt>
                <c:pt idx="13">
                  <c:v>Puglia</c:v>
                </c:pt>
                <c:pt idx="14">
                  <c:v>Sardegna</c:v>
                </c:pt>
                <c:pt idx="15">
                  <c:v>Sicilia</c:v>
                </c:pt>
                <c:pt idx="16">
                  <c:v>Toscana</c:v>
                </c:pt>
                <c:pt idx="17">
                  <c:v>Umbria</c:v>
                </c:pt>
                <c:pt idx="18">
                  <c:v>Veneto</c:v>
                </c:pt>
              </c:strCache>
            </c:strRef>
          </c:cat>
          <c:val>
            <c:numRef>
              <c:f>'Anno in corso (ACC)'!$V$5:$V$23</c:f>
              <c:numCache>
                <c:formatCode>0.0</c:formatCode>
                <c:ptCount val="19"/>
                <c:pt idx="0">
                  <c:v>8</c:v>
                </c:pt>
                <c:pt idx="1">
                  <c:v>6.9</c:v>
                </c:pt>
                <c:pt idx="2">
                  <c:v>9.1999999999999993</c:v>
                </c:pt>
                <c:pt idx="3">
                  <c:v>6.6</c:v>
                </c:pt>
                <c:pt idx="4" formatCode="General">
                  <c:v>24.4</c:v>
                </c:pt>
                <c:pt idx="5" formatCode="General">
                  <c:v>27.1</c:v>
                </c:pt>
                <c:pt idx="6">
                  <c:v>15.1</c:v>
                </c:pt>
                <c:pt idx="7" formatCode="General">
                  <c:v>22.9</c:v>
                </c:pt>
                <c:pt idx="8" formatCode="General">
                  <c:v>20.8</c:v>
                </c:pt>
                <c:pt idx="9" formatCode="General">
                  <c:v>22.7</c:v>
                </c:pt>
                <c:pt idx="10" formatCode="General">
                  <c:v>29.8</c:v>
                </c:pt>
                <c:pt idx="11" formatCode="General">
                  <c:v>21.8</c:v>
                </c:pt>
                <c:pt idx="12" formatCode="General">
                  <c:v>21</c:v>
                </c:pt>
                <c:pt idx="13" formatCode="General">
                  <c:v>8.6</c:v>
                </c:pt>
                <c:pt idx="14">
                  <c:v>18.3</c:v>
                </c:pt>
                <c:pt idx="15">
                  <c:v>11</c:v>
                </c:pt>
                <c:pt idx="16" formatCode="General">
                  <c:v>35.1</c:v>
                </c:pt>
                <c:pt idx="17">
                  <c:v>12.4</c:v>
                </c:pt>
                <c:pt idx="18" formatCode="General">
                  <c:v>24.3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60"/>
        <c:overlap val="-20"/>
        <c:axId val="117013504"/>
        <c:axId val="102174080"/>
      </c:barChart>
      <c:catAx>
        <c:axId val="11701350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b="1">
                <a:latin typeface="+mn-lt"/>
              </a:defRPr>
            </a:pPr>
            <a:endParaRPr lang="it-IT"/>
          </a:p>
        </c:txPr>
        <c:crossAx val="102174080"/>
        <c:crosses val="autoZero"/>
        <c:auto val="1"/>
        <c:lblAlgn val="ctr"/>
        <c:lblOffset val="100"/>
        <c:noMultiLvlLbl val="0"/>
      </c:catAx>
      <c:valAx>
        <c:axId val="102174080"/>
        <c:scaling>
          <c:orientation val="minMax"/>
        </c:scaling>
        <c:delete val="1"/>
        <c:axPos val="l"/>
        <c:majorGridlines>
          <c:spPr>
            <a:ln>
              <a:solidFill>
                <a:schemeClr val="bg1">
                  <a:lumMod val="65000"/>
                </a:schemeClr>
              </a:solidFill>
              <a:prstDash val="sysDot"/>
            </a:ln>
          </c:spPr>
        </c:majorGridlines>
        <c:numFmt formatCode="0.0" sourceLinked="1"/>
        <c:majorTickMark val="out"/>
        <c:minorTickMark val="none"/>
        <c:tickLblPos val="none"/>
        <c:crossAx val="117013504"/>
        <c:crosses val="autoZero"/>
        <c:crossBetween val="between"/>
      </c:valAx>
      <c:spPr>
        <a:noFill/>
        <a:ln w="25400">
          <a:noFill/>
        </a:ln>
      </c:spPr>
    </c:plotArea>
    <c:legend>
      <c:legendPos val="t"/>
      <c:legendEntry>
        <c:idx val="0"/>
        <c:txPr>
          <a:bodyPr/>
          <a:lstStyle/>
          <a:p>
            <a:pPr>
              <a:defRPr b="1">
                <a:solidFill>
                  <a:schemeClr val="accent1">
                    <a:lumMod val="60000"/>
                    <a:lumOff val="40000"/>
                  </a:schemeClr>
                </a:solidFill>
              </a:defRPr>
            </a:pPr>
            <a:endParaRPr lang="it-IT"/>
          </a:p>
        </c:txPr>
      </c:legendEntry>
      <c:legendEntry>
        <c:idx val="1"/>
        <c:txPr>
          <a:bodyPr/>
          <a:lstStyle/>
          <a:p>
            <a:pPr>
              <a:defRPr b="1">
                <a:solidFill>
                  <a:schemeClr val="accent5">
                    <a:lumMod val="75000"/>
                  </a:schemeClr>
                </a:solidFill>
              </a:defRPr>
            </a:pPr>
            <a:endParaRPr lang="it-IT"/>
          </a:p>
        </c:txPr>
      </c:legendEntry>
      <c:layout>
        <c:manualLayout>
          <c:xMode val="edge"/>
          <c:yMode val="edge"/>
          <c:x val="0.85982776025675833"/>
          <c:y val="1.4842297665590956E-2"/>
          <c:w val="0.13268739948620481"/>
          <c:h val="4.4731997188923359E-2"/>
        </c:manualLayout>
      </c:layout>
      <c:overlay val="0"/>
    </c:legend>
    <c:plotVisOnly val="1"/>
    <c:dispBlanksAs val="gap"/>
    <c:showDLblsOverMax val="0"/>
  </c:chart>
  <c:spPr>
    <a:solidFill>
      <a:schemeClr val="bg1"/>
    </a:solidFill>
    <a:ln>
      <a:noFill/>
    </a:ln>
  </c:spPr>
  <c:externalData r:id="rId1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32"/>
    </mc:Choice>
    <mc:Fallback>
      <c:style val="3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1"/>
          <c:order val="0"/>
          <c:tx>
            <c:strRef>
              <c:f>TX!$U$1</c:f>
              <c:strCache>
                <c:ptCount val="1"/>
                <c:pt idx="0">
                  <c:v>Totale Organi</c:v>
                </c:pt>
              </c:strCache>
            </c:strRef>
          </c:tx>
          <c:spPr>
            <a:solidFill>
              <a:srgbClr val="B79315"/>
            </a:solidFill>
          </c:spPr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TX!$A$11:$A$23</c:f>
              <c:numCache>
                <c:formatCode>General</c:formatCode>
                <c:ptCount val="13"/>
                <c:pt idx="0">
                  <c:v>2001</c:v>
                </c:pt>
                <c:pt idx="1">
                  <c:v>2002</c:v>
                </c:pt>
                <c:pt idx="2">
                  <c:v>2003</c:v>
                </c:pt>
                <c:pt idx="3">
                  <c:v>2004</c:v>
                </c:pt>
                <c:pt idx="4">
                  <c:v>2005</c:v>
                </c:pt>
                <c:pt idx="5">
                  <c:v>2006</c:v>
                </c:pt>
                <c:pt idx="6">
                  <c:v>2007</c:v>
                </c:pt>
                <c:pt idx="7">
                  <c:v>2008</c:v>
                </c:pt>
                <c:pt idx="8">
                  <c:v>2009</c:v>
                </c:pt>
                <c:pt idx="9">
                  <c:v>2010</c:v>
                </c:pt>
                <c:pt idx="10">
                  <c:v>2011</c:v>
                </c:pt>
                <c:pt idx="11">
                  <c:v>2012</c:v>
                </c:pt>
                <c:pt idx="12">
                  <c:v>2013</c:v>
                </c:pt>
              </c:numCache>
            </c:numRef>
          </c:cat>
          <c:val>
            <c:numRef>
              <c:f>TX!$U$11:$U$23</c:f>
              <c:numCache>
                <c:formatCode>General</c:formatCode>
                <c:ptCount val="13"/>
                <c:pt idx="0">
                  <c:v>2720</c:v>
                </c:pt>
                <c:pt idx="1">
                  <c:v>2770</c:v>
                </c:pt>
                <c:pt idx="2">
                  <c:v>2829</c:v>
                </c:pt>
                <c:pt idx="3">
                  <c:v>3360</c:v>
                </c:pt>
                <c:pt idx="4">
                  <c:v>3317</c:v>
                </c:pt>
                <c:pt idx="5">
                  <c:v>3375</c:v>
                </c:pt>
                <c:pt idx="6">
                  <c:v>3206</c:v>
                </c:pt>
                <c:pt idx="7">
                  <c:v>3105</c:v>
                </c:pt>
                <c:pt idx="8">
                  <c:v>3360</c:v>
                </c:pt>
                <c:pt idx="9">
                  <c:v>3068</c:v>
                </c:pt>
                <c:pt idx="10">
                  <c:v>3217</c:v>
                </c:pt>
                <c:pt idx="11">
                  <c:v>3174</c:v>
                </c:pt>
                <c:pt idx="12">
                  <c:v>3113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60"/>
        <c:overlap val="-20"/>
        <c:axId val="117104640"/>
        <c:axId val="102176384"/>
      </c:barChart>
      <c:catAx>
        <c:axId val="11710464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102176384"/>
        <c:crosses val="autoZero"/>
        <c:auto val="1"/>
        <c:lblAlgn val="ctr"/>
        <c:lblOffset val="100"/>
        <c:noMultiLvlLbl val="0"/>
      </c:catAx>
      <c:valAx>
        <c:axId val="102176384"/>
        <c:scaling>
          <c:orientation val="minMax"/>
        </c:scaling>
        <c:delete val="1"/>
        <c:axPos val="l"/>
        <c:majorGridlines>
          <c:spPr>
            <a:ln w="12700">
              <a:solidFill>
                <a:sysClr val="windowText" lastClr="000000">
                  <a:tint val="75000"/>
                  <a:shade val="95000"/>
                  <a:satMod val="105000"/>
                </a:sysClr>
              </a:solidFill>
              <a:prstDash val="sysDot"/>
            </a:ln>
          </c:spPr>
        </c:majorGridlines>
        <c:numFmt formatCode="General" sourceLinked="1"/>
        <c:majorTickMark val="out"/>
        <c:minorTickMark val="none"/>
        <c:tickLblPos val="none"/>
        <c:crossAx val="117104640"/>
        <c:crosses val="autoZero"/>
        <c:crossBetween val="between"/>
      </c:valAx>
    </c:plotArea>
    <c:plotVisOnly val="1"/>
    <c:dispBlanksAs val="gap"/>
    <c:showDLblsOverMax val="0"/>
  </c:chart>
  <c:spPr>
    <a:ln>
      <a:noFill/>
    </a:ln>
  </c:spPr>
  <c:externalData r:id="rId1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32"/>
    </mc:Choice>
    <mc:Fallback>
      <c:style val="3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col"/>
        <c:grouping val="clustered"/>
        <c:varyColors val="0"/>
        <c:ser>
          <c:idx val="1"/>
          <c:order val="0"/>
          <c:tx>
            <c:strRef>
              <c:f>TX!$B$1</c:f>
              <c:strCache>
                <c:ptCount val="1"/>
                <c:pt idx="0">
                  <c:v>TOT TX</c:v>
                </c:pt>
              </c:strCache>
            </c:strRef>
          </c:tx>
          <c:spPr>
            <a:solidFill>
              <a:srgbClr val="B79315"/>
            </a:solidFill>
          </c:spPr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TX!$A$2:$A$23</c:f>
              <c:numCache>
                <c:formatCode>General</c:formatCode>
                <c:ptCount val="22"/>
                <c:pt idx="0">
                  <c:v>1992</c:v>
                </c:pt>
                <c:pt idx="1">
                  <c:v>1993</c:v>
                </c:pt>
                <c:pt idx="2">
                  <c:v>1994</c:v>
                </c:pt>
                <c:pt idx="3">
                  <c:v>1995</c:v>
                </c:pt>
                <c:pt idx="4">
                  <c:v>1996</c:v>
                </c:pt>
                <c:pt idx="5">
                  <c:v>1997</c:v>
                </c:pt>
                <c:pt idx="6">
                  <c:v>1998</c:v>
                </c:pt>
                <c:pt idx="7">
                  <c:v>1999</c:v>
                </c:pt>
                <c:pt idx="8">
                  <c:v>2000</c:v>
                </c:pt>
                <c:pt idx="9">
                  <c:v>2001</c:v>
                </c:pt>
                <c:pt idx="10">
                  <c:v>2002</c:v>
                </c:pt>
                <c:pt idx="11">
                  <c:v>2003</c:v>
                </c:pt>
                <c:pt idx="12">
                  <c:v>2004</c:v>
                </c:pt>
                <c:pt idx="13">
                  <c:v>2005</c:v>
                </c:pt>
                <c:pt idx="14">
                  <c:v>2006</c:v>
                </c:pt>
                <c:pt idx="15">
                  <c:v>2007</c:v>
                </c:pt>
                <c:pt idx="16">
                  <c:v>2008</c:v>
                </c:pt>
                <c:pt idx="17">
                  <c:v>2009</c:v>
                </c:pt>
                <c:pt idx="18">
                  <c:v>2010</c:v>
                </c:pt>
                <c:pt idx="19">
                  <c:v>2011</c:v>
                </c:pt>
                <c:pt idx="20">
                  <c:v>2012</c:v>
                </c:pt>
                <c:pt idx="21">
                  <c:v>2013</c:v>
                </c:pt>
              </c:numCache>
            </c:numRef>
          </c:cat>
          <c:val>
            <c:numRef>
              <c:f>TX!$B$2:$B$23</c:f>
              <c:numCache>
                <c:formatCode>General</c:formatCode>
                <c:ptCount val="22"/>
                <c:pt idx="0">
                  <c:v>1083</c:v>
                </c:pt>
                <c:pt idx="1">
                  <c:v>1161</c:v>
                </c:pt>
                <c:pt idx="2">
                  <c:v>1498</c:v>
                </c:pt>
                <c:pt idx="3">
                  <c:v>1888</c:v>
                </c:pt>
                <c:pt idx="4">
                  <c:v>1977</c:v>
                </c:pt>
                <c:pt idx="5">
                  <c:v>2147</c:v>
                </c:pt>
                <c:pt idx="6">
                  <c:v>2162</c:v>
                </c:pt>
                <c:pt idx="7">
                  <c:v>2428</c:v>
                </c:pt>
                <c:pt idx="8">
                  <c:v>2386</c:v>
                </c:pt>
                <c:pt idx="9">
                  <c:v>2627</c:v>
                </c:pt>
                <c:pt idx="10">
                  <c:v>2686</c:v>
                </c:pt>
                <c:pt idx="11">
                  <c:v>2756</c:v>
                </c:pt>
                <c:pt idx="12">
                  <c:v>3217</c:v>
                </c:pt>
                <c:pt idx="13">
                  <c:v>3177</c:v>
                </c:pt>
                <c:pt idx="14">
                  <c:v>3190</c:v>
                </c:pt>
                <c:pt idx="15">
                  <c:v>3043</c:v>
                </c:pt>
                <c:pt idx="16">
                  <c:v>2932</c:v>
                </c:pt>
                <c:pt idx="17">
                  <c:v>3163</c:v>
                </c:pt>
                <c:pt idx="18">
                  <c:v>2876</c:v>
                </c:pt>
                <c:pt idx="19">
                  <c:v>2948</c:v>
                </c:pt>
                <c:pt idx="20">
                  <c:v>2902</c:v>
                </c:pt>
                <c:pt idx="21">
                  <c:v>2841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60"/>
        <c:overlap val="-20"/>
        <c:axId val="117108224"/>
        <c:axId val="94988544"/>
      </c:barChart>
      <c:catAx>
        <c:axId val="11710822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94988544"/>
        <c:crosses val="autoZero"/>
        <c:auto val="1"/>
        <c:lblAlgn val="ctr"/>
        <c:lblOffset val="100"/>
        <c:noMultiLvlLbl val="0"/>
      </c:catAx>
      <c:valAx>
        <c:axId val="94988544"/>
        <c:scaling>
          <c:orientation val="minMax"/>
        </c:scaling>
        <c:delete val="1"/>
        <c:axPos val="l"/>
        <c:majorGridlines>
          <c:spPr>
            <a:ln w="12700">
              <a:solidFill>
                <a:sysClr val="windowText" lastClr="000000">
                  <a:tint val="75000"/>
                  <a:shade val="95000"/>
                  <a:satMod val="105000"/>
                </a:sysClr>
              </a:solidFill>
              <a:prstDash val="sysDot"/>
            </a:ln>
          </c:spPr>
        </c:majorGridlines>
        <c:numFmt formatCode="General" sourceLinked="1"/>
        <c:majorTickMark val="out"/>
        <c:minorTickMark val="none"/>
        <c:tickLblPos val="none"/>
        <c:crossAx val="117108224"/>
        <c:crosses val="autoZero"/>
        <c:crossBetween val="between"/>
      </c:valAx>
    </c:plotArea>
    <c:plotVisOnly val="1"/>
    <c:dispBlanksAs val="gap"/>
    <c:showDLblsOverMax val="0"/>
  </c:chart>
  <c:spPr>
    <a:ln>
      <a:noFill/>
    </a:ln>
  </c:spPr>
  <c:externalData r:id="rId2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32"/>
    </mc:Choice>
    <mc:Fallback>
      <c:style val="3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col"/>
        <c:grouping val="clustered"/>
        <c:varyColors val="1"/>
        <c:ser>
          <c:idx val="1"/>
          <c:order val="0"/>
          <c:tx>
            <c:strRef>
              <c:f>TX!$C$1</c:f>
              <c:strCache>
                <c:ptCount val="1"/>
                <c:pt idx="0">
                  <c:v>Rene</c:v>
                </c:pt>
              </c:strCache>
            </c:strRef>
          </c:tx>
          <c:spPr>
            <a:gradFill flip="none" rotWithShape="1">
              <a:gsLst>
                <a:gs pos="0">
                  <a:srgbClr val="4E8542"/>
                </a:gs>
                <a:gs pos="96000">
                  <a:prstClr val="white"/>
                </a:gs>
              </a:gsLst>
              <a:lin ang="8100000" scaled="1"/>
              <a:tileRect/>
            </a:gradFill>
          </c:spPr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TX!$A$2:$A$23</c:f>
              <c:numCache>
                <c:formatCode>General</c:formatCode>
                <c:ptCount val="22"/>
                <c:pt idx="0">
                  <c:v>1992</c:v>
                </c:pt>
                <c:pt idx="1">
                  <c:v>1993</c:v>
                </c:pt>
                <c:pt idx="2">
                  <c:v>1994</c:v>
                </c:pt>
                <c:pt idx="3">
                  <c:v>1995</c:v>
                </c:pt>
                <c:pt idx="4">
                  <c:v>1996</c:v>
                </c:pt>
                <c:pt idx="5">
                  <c:v>1997</c:v>
                </c:pt>
                <c:pt idx="6">
                  <c:v>1998</c:v>
                </c:pt>
                <c:pt idx="7">
                  <c:v>1999</c:v>
                </c:pt>
                <c:pt idx="8">
                  <c:v>2000</c:v>
                </c:pt>
                <c:pt idx="9">
                  <c:v>2001</c:v>
                </c:pt>
                <c:pt idx="10">
                  <c:v>2002</c:v>
                </c:pt>
                <c:pt idx="11">
                  <c:v>2003</c:v>
                </c:pt>
                <c:pt idx="12">
                  <c:v>2004</c:v>
                </c:pt>
                <c:pt idx="13">
                  <c:v>2005</c:v>
                </c:pt>
                <c:pt idx="14">
                  <c:v>2006</c:v>
                </c:pt>
                <c:pt idx="15">
                  <c:v>2007</c:v>
                </c:pt>
                <c:pt idx="16">
                  <c:v>2008</c:v>
                </c:pt>
                <c:pt idx="17">
                  <c:v>2009</c:v>
                </c:pt>
                <c:pt idx="18">
                  <c:v>2010</c:v>
                </c:pt>
                <c:pt idx="19">
                  <c:v>2011</c:v>
                </c:pt>
                <c:pt idx="20">
                  <c:v>2012</c:v>
                </c:pt>
                <c:pt idx="21">
                  <c:v>2013</c:v>
                </c:pt>
              </c:numCache>
            </c:numRef>
          </c:cat>
          <c:val>
            <c:numRef>
              <c:f>TX!$C$2:$C$23</c:f>
              <c:numCache>
                <c:formatCode>General</c:formatCode>
                <c:ptCount val="22"/>
                <c:pt idx="0">
                  <c:v>611</c:v>
                </c:pt>
                <c:pt idx="1">
                  <c:v>678</c:v>
                </c:pt>
                <c:pt idx="2">
                  <c:v>839</c:v>
                </c:pt>
                <c:pt idx="3">
                  <c:v>1061</c:v>
                </c:pt>
                <c:pt idx="4">
                  <c:v>1147</c:v>
                </c:pt>
                <c:pt idx="5">
                  <c:v>1221</c:v>
                </c:pt>
                <c:pt idx="6">
                  <c:v>1207</c:v>
                </c:pt>
                <c:pt idx="7">
                  <c:v>1314</c:v>
                </c:pt>
                <c:pt idx="8">
                  <c:v>1308</c:v>
                </c:pt>
                <c:pt idx="9">
                  <c:v>1448</c:v>
                </c:pt>
                <c:pt idx="10">
                  <c:v>1470</c:v>
                </c:pt>
                <c:pt idx="11">
                  <c:v>1487</c:v>
                </c:pt>
                <c:pt idx="12">
                  <c:v>1746</c:v>
                </c:pt>
                <c:pt idx="13">
                  <c:v>1671</c:v>
                </c:pt>
                <c:pt idx="14">
                  <c:v>1667</c:v>
                </c:pt>
                <c:pt idx="15">
                  <c:v>1585</c:v>
                </c:pt>
                <c:pt idx="16">
                  <c:v>1533</c:v>
                </c:pt>
                <c:pt idx="17">
                  <c:v>1650</c:v>
                </c:pt>
                <c:pt idx="18">
                  <c:v>1512</c:v>
                </c:pt>
                <c:pt idx="19">
                  <c:v>1542</c:v>
                </c:pt>
                <c:pt idx="20">
                  <c:v>1589</c:v>
                </c:pt>
                <c:pt idx="21">
                  <c:v>1501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60"/>
        <c:overlap val="-20"/>
        <c:axId val="118529024"/>
        <c:axId val="94990848"/>
      </c:barChart>
      <c:catAx>
        <c:axId val="11852902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94990848"/>
        <c:crosses val="autoZero"/>
        <c:auto val="1"/>
        <c:lblAlgn val="ctr"/>
        <c:lblOffset val="100"/>
        <c:noMultiLvlLbl val="0"/>
      </c:catAx>
      <c:valAx>
        <c:axId val="94990848"/>
        <c:scaling>
          <c:orientation val="minMax"/>
        </c:scaling>
        <c:delete val="1"/>
        <c:axPos val="l"/>
        <c:majorGridlines>
          <c:spPr>
            <a:ln w="12700">
              <a:solidFill>
                <a:sysClr val="windowText" lastClr="000000">
                  <a:tint val="75000"/>
                  <a:shade val="95000"/>
                  <a:satMod val="105000"/>
                </a:sysClr>
              </a:solidFill>
              <a:prstDash val="sysDot"/>
            </a:ln>
          </c:spPr>
        </c:majorGridlines>
        <c:numFmt formatCode="General" sourceLinked="1"/>
        <c:majorTickMark val="out"/>
        <c:minorTickMark val="none"/>
        <c:tickLblPos val="none"/>
        <c:crossAx val="118529024"/>
        <c:crosses val="autoZero"/>
        <c:crossBetween val="between"/>
      </c:valAx>
    </c:plotArea>
    <c:plotVisOnly val="1"/>
    <c:dispBlanksAs val="gap"/>
    <c:showDLblsOverMax val="0"/>
  </c:chart>
  <c:spPr>
    <a:ln>
      <a:noFill/>
    </a:ln>
  </c:spPr>
  <c:externalData r:id="rId2">
    <c:autoUpdate val="0"/>
  </c:externalData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32"/>
    </mc:Choice>
    <mc:Fallback>
      <c:style val="3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col"/>
        <c:grouping val="clustered"/>
        <c:varyColors val="1"/>
        <c:ser>
          <c:idx val="1"/>
          <c:order val="0"/>
          <c:tx>
            <c:strRef>
              <c:f>TX!$D$1</c:f>
              <c:strCache>
                <c:ptCount val="1"/>
                <c:pt idx="0">
                  <c:v>fegato</c:v>
                </c:pt>
              </c:strCache>
            </c:strRef>
          </c:tx>
          <c:spPr>
            <a:gradFill flip="none" rotWithShape="1">
              <a:gsLst>
                <a:gs pos="0">
                  <a:srgbClr val="7A3D00"/>
                </a:gs>
                <a:gs pos="96000">
                  <a:prstClr val="white"/>
                </a:gs>
              </a:gsLst>
              <a:lin ang="8100000" scaled="1"/>
              <a:tileRect/>
            </a:gradFill>
          </c:spPr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TX!$A$2:$A$23</c:f>
              <c:numCache>
                <c:formatCode>General</c:formatCode>
                <c:ptCount val="22"/>
                <c:pt idx="0">
                  <c:v>1992</c:v>
                </c:pt>
                <c:pt idx="1">
                  <c:v>1993</c:v>
                </c:pt>
                <c:pt idx="2">
                  <c:v>1994</c:v>
                </c:pt>
                <c:pt idx="3">
                  <c:v>1995</c:v>
                </c:pt>
                <c:pt idx="4">
                  <c:v>1996</c:v>
                </c:pt>
                <c:pt idx="5">
                  <c:v>1997</c:v>
                </c:pt>
                <c:pt idx="6">
                  <c:v>1998</c:v>
                </c:pt>
                <c:pt idx="7">
                  <c:v>1999</c:v>
                </c:pt>
                <c:pt idx="8">
                  <c:v>2000</c:v>
                </c:pt>
                <c:pt idx="9">
                  <c:v>2001</c:v>
                </c:pt>
                <c:pt idx="10">
                  <c:v>2002</c:v>
                </c:pt>
                <c:pt idx="11">
                  <c:v>2003</c:v>
                </c:pt>
                <c:pt idx="12">
                  <c:v>2004</c:v>
                </c:pt>
                <c:pt idx="13">
                  <c:v>2005</c:v>
                </c:pt>
                <c:pt idx="14">
                  <c:v>2006</c:v>
                </c:pt>
                <c:pt idx="15">
                  <c:v>2007</c:v>
                </c:pt>
                <c:pt idx="16">
                  <c:v>2008</c:v>
                </c:pt>
                <c:pt idx="17">
                  <c:v>2009</c:v>
                </c:pt>
                <c:pt idx="18">
                  <c:v>2010</c:v>
                </c:pt>
                <c:pt idx="19">
                  <c:v>2011</c:v>
                </c:pt>
                <c:pt idx="20">
                  <c:v>2012</c:v>
                </c:pt>
                <c:pt idx="21">
                  <c:v>2013</c:v>
                </c:pt>
              </c:numCache>
            </c:numRef>
          </c:cat>
          <c:val>
            <c:numRef>
              <c:f>TX!$D$2:$D$23</c:f>
              <c:numCache>
                <c:formatCode>General</c:formatCode>
                <c:ptCount val="22"/>
                <c:pt idx="0">
                  <c:v>202</c:v>
                </c:pt>
                <c:pt idx="1">
                  <c:v>216</c:v>
                </c:pt>
                <c:pt idx="2">
                  <c:v>326</c:v>
                </c:pt>
                <c:pt idx="3">
                  <c:v>404</c:v>
                </c:pt>
                <c:pt idx="4">
                  <c:v>426</c:v>
                </c:pt>
                <c:pt idx="5">
                  <c:v>476</c:v>
                </c:pt>
                <c:pt idx="6">
                  <c:v>549</c:v>
                </c:pt>
                <c:pt idx="7">
                  <c:v>685</c:v>
                </c:pt>
                <c:pt idx="8">
                  <c:v>728</c:v>
                </c:pt>
                <c:pt idx="9">
                  <c:v>796</c:v>
                </c:pt>
                <c:pt idx="10">
                  <c:v>830</c:v>
                </c:pt>
                <c:pt idx="11">
                  <c:v>867</c:v>
                </c:pt>
                <c:pt idx="12">
                  <c:v>1016</c:v>
                </c:pt>
                <c:pt idx="13">
                  <c:v>1053</c:v>
                </c:pt>
                <c:pt idx="14">
                  <c:v>1089</c:v>
                </c:pt>
                <c:pt idx="15">
                  <c:v>1041</c:v>
                </c:pt>
                <c:pt idx="16">
                  <c:v>996</c:v>
                </c:pt>
                <c:pt idx="17">
                  <c:v>1061</c:v>
                </c:pt>
                <c:pt idx="18">
                  <c:v>1002</c:v>
                </c:pt>
                <c:pt idx="19">
                  <c:v>1019</c:v>
                </c:pt>
                <c:pt idx="20">
                  <c:v>986</c:v>
                </c:pt>
                <c:pt idx="21">
                  <c:v>998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60"/>
        <c:overlap val="-20"/>
        <c:axId val="118500864"/>
        <c:axId val="94993152"/>
      </c:barChart>
      <c:catAx>
        <c:axId val="11850086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94993152"/>
        <c:crosses val="autoZero"/>
        <c:auto val="1"/>
        <c:lblAlgn val="ctr"/>
        <c:lblOffset val="100"/>
        <c:noMultiLvlLbl val="0"/>
      </c:catAx>
      <c:valAx>
        <c:axId val="94993152"/>
        <c:scaling>
          <c:orientation val="minMax"/>
        </c:scaling>
        <c:delete val="1"/>
        <c:axPos val="l"/>
        <c:majorGridlines>
          <c:spPr>
            <a:ln w="12700">
              <a:solidFill>
                <a:sysClr val="windowText" lastClr="000000">
                  <a:tint val="75000"/>
                  <a:shade val="95000"/>
                  <a:satMod val="105000"/>
                </a:sysClr>
              </a:solidFill>
              <a:prstDash val="sysDot"/>
            </a:ln>
          </c:spPr>
        </c:majorGridlines>
        <c:numFmt formatCode="General" sourceLinked="1"/>
        <c:majorTickMark val="out"/>
        <c:minorTickMark val="none"/>
        <c:tickLblPos val="none"/>
        <c:crossAx val="118500864"/>
        <c:crosses val="autoZero"/>
        <c:crossBetween val="between"/>
      </c:valAx>
    </c:plotArea>
    <c:plotVisOnly val="1"/>
    <c:dispBlanksAs val="gap"/>
    <c:showDLblsOverMax val="0"/>
  </c:chart>
  <c:spPr>
    <a:ln>
      <a:noFill/>
    </a:ln>
  </c:spPr>
  <c:externalData r:id="rId2">
    <c:autoUpdate val="0"/>
  </c:externalData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32"/>
    </mc:Choice>
    <mc:Fallback>
      <c:style val="3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col"/>
        <c:grouping val="stacked"/>
        <c:varyColors val="1"/>
        <c:ser>
          <c:idx val="1"/>
          <c:order val="0"/>
          <c:tx>
            <c:strRef>
              <c:f>TX!$F$1</c:f>
              <c:strCache>
                <c:ptCount val="1"/>
                <c:pt idx="0">
                  <c:v>fegato intero</c:v>
                </c:pt>
              </c:strCache>
            </c:strRef>
          </c:tx>
          <c:spPr>
            <a:gradFill flip="none" rotWithShape="1">
              <a:gsLst>
                <a:gs pos="0">
                  <a:srgbClr val="7A3D00"/>
                </a:gs>
                <a:gs pos="96000">
                  <a:prstClr val="white"/>
                </a:gs>
              </a:gsLst>
              <a:lin ang="8100000" scaled="1"/>
              <a:tileRect/>
            </a:gradFill>
          </c:spPr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TX!$A$2:$A$23</c:f>
              <c:numCache>
                <c:formatCode>General</c:formatCode>
                <c:ptCount val="22"/>
                <c:pt idx="0">
                  <c:v>1992</c:v>
                </c:pt>
                <c:pt idx="1">
                  <c:v>1993</c:v>
                </c:pt>
                <c:pt idx="2">
                  <c:v>1994</c:v>
                </c:pt>
                <c:pt idx="3">
                  <c:v>1995</c:v>
                </c:pt>
                <c:pt idx="4">
                  <c:v>1996</c:v>
                </c:pt>
                <c:pt idx="5">
                  <c:v>1997</c:v>
                </c:pt>
                <c:pt idx="6">
                  <c:v>1998</c:v>
                </c:pt>
                <c:pt idx="7">
                  <c:v>1999</c:v>
                </c:pt>
                <c:pt idx="8">
                  <c:v>2000</c:v>
                </c:pt>
                <c:pt idx="9">
                  <c:v>2001</c:v>
                </c:pt>
                <c:pt idx="10">
                  <c:v>2002</c:v>
                </c:pt>
                <c:pt idx="11">
                  <c:v>2003</c:v>
                </c:pt>
                <c:pt idx="12">
                  <c:v>2004</c:v>
                </c:pt>
                <c:pt idx="13">
                  <c:v>2005</c:v>
                </c:pt>
                <c:pt idx="14">
                  <c:v>2006</c:v>
                </c:pt>
                <c:pt idx="15">
                  <c:v>2007</c:v>
                </c:pt>
                <c:pt idx="16">
                  <c:v>2008</c:v>
                </c:pt>
                <c:pt idx="17">
                  <c:v>2009</c:v>
                </c:pt>
                <c:pt idx="18">
                  <c:v>2010</c:v>
                </c:pt>
                <c:pt idx="19">
                  <c:v>2011</c:v>
                </c:pt>
                <c:pt idx="20">
                  <c:v>2012</c:v>
                </c:pt>
                <c:pt idx="21">
                  <c:v>2013</c:v>
                </c:pt>
              </c:numCache>
            </c:numRef>
          </c:cat>
          <c:val>
            <c:numRef>
              <c:f>TX!$F$2:$F$23</c:f>
              <c:numCache>
                <c:formatCode>General</c:formatCode>
                <c:ptCount val="22"/>
                <c:pt idx="0">
                  <c:v>202</c:v>
                </c:pt>
                <c:pt idx="1">
                  <c:v>216</c:v>
                </c:pt>
                <c:pt idx="2">
                  <c:v>326</c:v>
                </c:pt>
                <c:pt idx="3">
                  <c:v>404</c:v>
                </c:pt>
                <c:pt idx="4">
                  <c:v>426</c:v>
                </c:pt>
                <c:pt idx="5">
                  <c:v>470</c:v>
                </c:pt>
                <c:pt idx="6">
                  <c:v>482</c:v>
                </c:pt>
                <c:pt idx="7">
                  <c:v>629</c:v>
                </c:pt>
                <c:pt idx="8">
                  <c:v>651</c:v>
                </c:pt>
                <c:pt idx="9">
                  <c:v>711</c:v>
                </c:pt>
                <c:pt idx="10">
                  <c:v>746</c:v>
                </c:pt>
                <c:pt idx="11">
                  <c:v>788</c:v>
                </c:pt>
                <c:pt idx="12">
                  <c:v>922</c:v>
                </c:pt>
                <c:pt idx="13">
                  <c:v>926</c:v>
                </c:pt>
                <c:pt idx="14">
                  <c:v>967</c:v>
                </c:pt>
                <c:pt idx="15">
                  <c:v>924</c:v>
                </c:pt>
                <c:pt idx="16">
                  <c:v>904</c:v>
                </c:pt>
                <c:pt idx="17">
                  <c:v>985</c:v>
                </c:pt>
                <c:pt idx="18">
                  <c:v>918</c:v>
                </c:pt>
                <c:pt idx="19">
                  <c:v>951</c:v>
                </c:pt>
                <c:pt idx="20">
                  <c:v>900</c:v>
                </c:pt>
                <c:pt idx="21">
                  <c:v>922</c:v>
                </c:pt>
              </c:numCache>
            </c:numRef>
          </c:val>
        </c:ser>
        <c:ser>
          <c:idx val="0"/>
          <c:order val="1"/>
          <c:tx>
            <c:strRef>
              <c:f>TX!$E$1</c:f>
              <c:strCache>
                <c:ptCount val="1"/>
                <c:pt idx="0">
                  <c:v>Split</c:v>
                </c:pt>
              </c:strCache>
            </c:strRef>
          </c:tx>
          <c:spPr>
            <a:gradFill>
              <a:gsLst>
                <a:gs pos="0">
                  <a:srgbClr val="CC9900"/>
                </a:gs>
                <a:gs pos="96000">
                  <a:prstClr val="white"/>
                </a:gs>
              </a:gsLst>
              <a:lin ang="8100000" scaled="1"/>
            </a:gradFill>
          </c:spPr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TX!$A$2:$A$23</c:f>
              <c:numCache>
                <c:formatCode>General</c:formatCode>
                <c:ptCount val="22"/>
                <c:pt idx="0">
                  <c:v>1992</c:v>
                </c:pt>
                <c:pt idx="1">
                  <c:v>1993</c:v>
                </c:pt>
                <c:pt idx="2">
                  <c:v>1994</c:v>
                </c:pt>
                <c:pt idx="3">
                  <c:v>1995</c:v>
                </c:pt>
                <c:pt idx="4">
                  <c:v>1996</c:v>
                </c:pt>
                <c:pt idx="5">
                  <c:v>1997</c:v>
                </c:pt>
                <c:pt idx="6">
                  <c:v>1998</c:v>
                </c:pt>
                <c:pt idx="7">
                  <c:v>1999</c:v>
                </c:pt>
                <c:pt idx="8">
                  <c:v>2000</c:v>
                </c:pt>
                <c:pt idx="9">
                  <c:v>2001</c:v>
                </c:pt>
                <c:pt idx="10">
                  <c:v>2002</c:v>
                </c:pt>
                <c:pt idx="11">
                  <c:v>2003</c:v>
                </c:pt>
                <c:pt idx="12">
                  <c:v>2004</c:v>
                </c:pt>
                <c:pt idx="13">
                  <c:v>2005</c:v>
                </c:pt>
                <c:pt idx="14">
                  <c:v>2006</c:v>
                </c:pt>
                <c:pt idx="15">
                  <c:v>2007</c:v>
                </c:pt>
                <c:pt idx="16">
                  <c:v>2008</c:v>
                </c:pt>
                <c:pt idx="17">
                  <c:v>2009</c:v>
                </c:pt>
                <c:pt idx="18">
                  <c:v>2010</c:v>
                </c:pt>
                <c:pt idx="19">
                  <c:v>2011</c:v>
                </c:pt>
                <c:pt idx="20">
                  <c:v>2012</c:v>
                </c:pt>
                <c:pt idx="21">
                  <c:v>2013</c:v>
                </c:pt>
              </c:numCache>
            </c:numRef>
          </c:cat>
          <c:val>
            <c:numRef>
              <c:f>TX!$E$2:$E$23</c:f>
              <c:numCache>
                <c:formatCode>General</c:formatCode>
                <c:ptCount val="22"/>
                <c:pt idx="5">
                  <c:v>6</c:v>
                </c:pt>
                <c:pt idx="6">
                  <c:v>67</c:v>
                </c:pt>
                <c:pt idx="7">
                  <c:v>56</c:v>
                </c:pt>
                <c:pt idx="8">
                  <c:v>77</c:v>
                </c:pt>
                <c:pt idx="9">
                  <c:v>85</c:v>
                </c:pt>
                <c:pt idx="10">
                  <c:v>84</c:v>
                </c:pt>
                <c:pt idx="11">
                  <c:v>79</c:v>
                </c:pt>
                <c:pt idx="12">
                  <c:v>94</c:v>
                </c:pt>
                <c:pt idx="13">
                  <c:v>127</c:v>
                </c:pt>
                <c:pt idx="14">
                  <c:v>122</c:v>
                </c:pt>
                <c:pt idx="15">
                  <c:v>117</c:v>
                </c:pt>
                <c:pt idx="16">
                  <c:v>92</c:v>
                </c:pt>
                <c:pt idx="17">
                  <c:v>76</c:v>
                </c:pt>
                <c:pt idx="18">
                  <c:v>84</c:v>
                </c:pt>
                <c:pt idx="19">
                  <c:v>68</c:v>
                </c:pt>
                <c:pt idx="20">
                  <c:v>86</c:v>
                </c:pt>
                <c:pt idx="21">
                  <c:v>76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60"/>
        <c:overlap val="100"/>
        <c:axId val="125178880"/>
        <c:axId val="125282560"/>
      </c:barChart>
      <c:catAx>
        <c:axId val="12517888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125282560"/>
        <c:crosses val="autoZero"/>
        <c:auto val="1"/>
        <c:lblAlgn val="ctr"/>
        <c:lblOffset val="100"/>
        <c:noMultiLvlLbl val="0"/>
      </c:catAx>
      <c:valAx>
        <c:axId val="125282560"/>
        <c:scaling>
          <c:orientation val="minMax"/>
        </c:scaling>
        <c:delete val="1"/>
        <c:axPos val="l"/>
        <c:majorGridlines>
          <c:spPr>
            <a:ln w="12700">
              <a:solidFill>
                <a:sysClr val="windowText" lastClr="000000">
                  <a:tint val="75000"/>
                  <a:shade val="95000"/>
                  <a:satMod val="105000"/>
                </a:sysClr>
              </a:solidFill>
              <a:prstDash val="sysDot"/>
            </a:ln>
          </c:spPr>
        </c:majorGridlines>
        <c:numFmt formatCode="General" sourceLinked="1"/>
        <c:majorTickMark val="out"/>
        <c:minorTickMark val="none"/>
        <c:tickLblPos val="none"/>
        <c:crossAx val="125178880"/>
        <c:crosses val="autoZero"/>
        <c:crossBetween val="between"/>
      </c:valAx>
    </c:plotArea>
    <c:legend>
      <c:legendPos val="l"/>
      <c:layout>
        <c:manualLayout>
          <c:xMode val="edge"/>
          <c:yMode val="edge"/>
          <c:x val="3.3519548157663871E-2"/>
          <c:y val="4.4766569533140975E-2"/>
          <c:w val="0.13039940022589774"/>
          <c:h val="0.12656457312914618"/>
        </c:manualLayout>
      </c:layout>
      <c:overlay val="1"/>
    </c:legend>
    <c:plotVisOnly val="1"/>
    <c:dispBlanksAs val="gap"/>
    <c:showDLblsOverMax val="0"/>
  </c:chart>
  <c:spPr>
    <a:ln>
      <a:noFill/>
    </a:ln>
  </c:spPr>
  <c:externalData r:id="rId2">
    <c:autoUpdate val="0"/>
  </c:externalData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32"/>
    </mc:Choice>
    <mc:Fallback>
      <c:style val="3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col"/>
        <c:grouping val="clustered"/>
        <c:varyColors val="1"/>
        <c:ser>
          <c:idx val="1"/>
          <c:order val="0"/>
          <c:tx>
            <c:strRef>
              <c:f>TX!$G$1</c:f>
              <c:strCache>
                <c:ptCount val="1"/>
                <c:pt idx="0">
                  <c:v>cuore</c:v>
                </c:pt>
              </c:strCache>
            </c:strRef>
          </c:tx>
          <c:spPr>
            <a:gradFill flip="none" rotWithShape="1">
              <a:gsLst>
                <a:gs pos="0">
                  <a:srgbClr val="C00000"/>
                </a:gs>
                <a:gs pos="96000">
                  <a:prstClr val="white"/>
                </a:gs>
              </a:gsLst>
              <a:lin ang="8100000" scaled="1"/>
              <a:tileRect/>
            </a:gradFill>
          </c:spPr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TX!$A$2:$A$23</c:f>
              <c:numCache>
                <c:formatCode>General</c:formatCode>
                <c:ptCount val="22"/>
                <c:pt idx="0">
                  <c:v>1992</c:v>
                </c:pt>
                <c:pt idx="1">
                  <c:v>1993</c:v>
                </c:pt>
                <c:pt idx="2">
                  <c:v>1994</c:v>
                </c:pt>
                <c:pt idx="3">
                  <c:v>1995</c:v>
                </c:pt>
                <c:pt idx="4">
                  <c:v>1996</c:v>
                </c:pt>
                <c:pt idx="5">
                  <c:v>1997</c:v>
                </c:pt>
                <c:pt idx="6">
                  <c:v>1998</c:v>
                </c:pt>
                <c:pt idx="7">
                  <c:v>1999</c:v>
                </c:pt>
                <c:pt idx="8">
                  <c:v>2000</c:v>
                </c:pt>
                <c:pt idx="9">
                  <c:v>2001</c:v>
                </c:pt>
                <c:pt idx="10">
                  <c:v>2002</c:v>
                </c:pt>
                <c:pt idx="11">
                  <c:v>2003</c:v>
                </c:pt>
                <c:pt idx="12">
                  <c:v>2004</c:v>
                </c:pt>
                <c:pt idx="13">
                  <c:v>2005</c:v>
                </c:pt>
                <c:pt idx="14">
                  <c:v>2006</c:v>
                </c:pt>
                <c:pt idx="15">
                  <c:v>2007</c:v>
                </c:pt>
                <c:pt idx="16">
                  <c:v>2008</c:v>
                </c:pt>
                <c:pt idx="17">
                  <c:v>2009</c:v>
                </c:pt>
                <c:pt idx="18">
                  <c:v>2010</c:v>
                </c:pt>
                <c:pt idx="19">
                  <c:v>2011</c:v>
                </c:pt>
                <c:pt idx="20">
                  <c:v>2012</c:v>
                </c:pt>
                <c:pt idx="21">
                  <c:v>2013</c:v>
                </c:pt>
              </c:numCache>
            </c:numRef>
          </c:cat>
          <c:val>
            <c:numRef>
              <c:f>TX!$G$2:$G$23</c:f>
              <c:numCache>
                <c:formatCode>General</c:formatCode>
                <c:ptCount val="22"/>
                <c:pt idx="0">
                  <c:v>243</c:v>
                </c:pt>
                <c:pt idx="1">
                  <c:v>229</c:v>
                </c:pt>
                <c:pt idx="2">
                  <c:v>302</c:v>
                </c:pt>
                <c:pt idx="3">
                  <c:v>390</c:v>
                </c:pt>
                <c:pt idx="4">
                  <c:v>348</c:v>
                </c:pt>
                <c:pt idx="5">
                  <c:v>373</c:v>
                </c:pt>
                <c:pt idx="6">
                  <c:v>337</c:v>
                </c:pt>
                <c:pt idx="7">
                  <c:v>337</c:v>
                </c:pt>
                <c:pt idx="8">
                  <c:v>298</c:v>
                </c:pt>
                <c:pt idx="9">
                  <c:v>316</c:v>
                </c:pt>
                <c:pt idx="10">
                  <c:v>312</c:v>
                </c:pt>
                <c:pt idx="11">
                  <c:v>317</c:v>
                </c:pt>
                <c:pt idx="12">
                  <c:v>353</c:v>
                </c:pt>
                <c:pt idx="13">
                  <c:v>344</c:v>
                </c:pt>
                <c:pt idx="14">
                  <c:v>344</c:v>
                </c:pt>
                <c:pt idx="15">
                  <c:v>311</c:v>
                </c:pt>
                <c:pt idx="16">
                  <c:v>326</c:v>
                </c:pt>
                <c:pt idx="17">
                  <c:v>355</c:v>
                </c:pt>
                <c:pt idx="18">
                  <c:v>273</c:v>
                </c:pt>
                <c:pt idx="19">
                  <c:v>278</c:v>
                </c:pt>
                <c:pt idx="20">
                  <c:v>231</c:v>
                </c:pt>
                <c:pt idx="21">
                  <c:v>219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60"/>
        <c:overlap val="-20"/>
        <c:axId val="125314048"/>
        <c:axId val="125283712"/>
      </c:barChart>
      <c:catAx>
        <c:axId val="12531404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125283712"/>
        <c:crosses val="autoZero"/>
        <c:auto val="1"/>
        <c:lblAlgn val="ctr"/>
        <c:lblOffset val="100"/>
        <c:noMultiLvlLbl val="0"/>
      </c:catAx>
      <c:valAx>
        <c:axId val="125283712"/>
        <c:scaling>
          <c:orientation val="minMax"/>
        </c:scaling>
        <c:delete val="1"/>
        <c:axPos val="l"/>
        <c:majorGridlines>
          <c:spPr>
            <a:ln w="12700">
              <a:solidFill>
                <a:sysClr val="windowText" lastClr="000000">
                  <a:tint val="75000"/>
                  <a:shade val="95000"/>
                  <a:satMod val="105000"/>
                </a:sysClr>
              </a:solidFill>
              <a:prstDash val="sysDot"/>
            </a:ln>
          </c:spPr>
        </c:majorGridlines>
        <c:numFmt formatCode="General" sourceLinked="1"/>
        <c:majorTickMark val="out"/>
        <c:minorTickMark val="none"/>
        <c:tickLblPos val="none"/>
        <c:crossAx val="125314048"/>
        <c:crosses val="autoZero"/>
        <c:crossBetween val="between"/>
      </c:valAx>
    </c:plotArea>
    <c:plotVisOnly val="1"/>
    <c:dispBlanksAs val="gap"/>
    <c:showDLblsOverMax val="0"/>
  </c:chart>
  <c:spPr>
    <a:ln>
      <a:noFill/>
    </a:ln>
  </c:spPr>
  <c:externalData r:id="rId2">
    <c:autoUpdate val="0"/>
  </c:externalData>
</c:chartSpace>
</file>

<file path=ppt/charts/chart1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32"/>
    </mc:Choice>
    <mc:Fallback>
      <c:style val="3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col"/>
        <c:grouping val="clustered"/>
        <c:varyColors val="1"/>
        <c:ser>
          <c:idx val="1"/>
          <c:order val="0"/>
          <c:tx>
            <c:strRef>
              <c:f>TX!$H$1</c:f>
              <c:strCache>
                <c:ptCount val="1"/>
                <c:pt idx="0">
                  <c:v>polmone</c:v>
                </c:pt>
              </c:strCache>
            </c:strRef>
          </c:tx>
          <c:spPr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96000">
                  <a:prstClr val="white"/>
                </a:gs>
              </a:gsLst>
              <a:lin ang="8100000" scaled="1"/>
              <a:tileRect/>
            </a:gradFill>
          </c:spPr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TX!$A$2:$A$23</c:f>
              <c:numCache>
                <c:formatCode>General</c:formatCode>
                <c:ptCount val="22"/>
                <c:pt idx="0">
                  <c:v>1992</c:v>
                </c:pt>
                <c:pt idx="1">
                  <c:v>1993</c:v>
                </c:pt>
                <c:pt idx="2">
                  <c:v>1994</c:v>
                </c:pt>
                <c:pt idx="3">
                  <c:v>1995</c:v>
                </c:pt>
                <c:pt idx="4">
                  <c:v>1996</c:v>
                </c:pt>
                <c:pt idx="5">
                  <c:v>1997</c:v>
                </c:pt>
                <c:pt idx="6">
                  <c:v>1998</c:v>
                </c:pt>
                <c:pt idx="7">
                  <c:v>1999</c:v>
                </c:pt>
                <c:pt idx="8">
                  <c:v>2000</c:v>
                </c:pt>
                <c:pt idx="9">
                  <c:v>2001</c:v>
                </c:pt>
                <c:pt idx="10">
                  <c:v>2002</c:v>
                </c:pt>
                <c:pt idx="11">
                  <c:v>2003</c:v>
                </c:pt>
                <c:pt idx="12">
                  <c:v>2004</c:v>
                </c:pt>
                <c:pt idx="13">
                  <c:v>2005</c:v>
                </c:pt>
                <c:pt idx="14">
                  <c:v>2006</c:v>
                </c:pt>
                <c:pt idx="15">
                  <c:v>2007</c:v>
                </c:pt>
                <c:pt idx="16">
                  <c:v>2008</c:v>
                </c:pt>
                <c:pt idx="17">
                  <c:v>2009</c:v>
                </c:pt>
                <c:pt idx="18">
                  <c:v>2010</c:v>
                </c:pt>
                <c:pt idx="19">
                  <c:v>2011</c:v>
                </c:pt>
                <c:pt idx="20">
                  <c:v>2012</c:v>
                </c:pt>
                <c:pt idx="21">
                  <c:v>2013</c:v>
                </c:pt>
              </c:numCache>
            </c:numRef>
          </c:cat>
          <c:val>
            <c:numRef>
              <c:f>TX!$H$2:$H$23</c:f>
              <c:numCache>
                <c:formatCode>General</c:formatCode>
                <c:ptCount val="22"/>
                <c:pt idx="0">
                  <c:v>17</c:v>
                </c:pt>
                <c:pt idx="1">
                  <c:v>29</c:v>
                </c:pt>
                <c:pt idx="2">
                  <c:v>33</c:v>
                </c:pt>
                <c:pt idx="3">
                  <c:v>32</c:v>
                </c:pt>
                <c:pt idx="4">
                  <c:v>58</c:v>
                </c:pt>
                <c:pt idx="5">
                  <c:v>83</c:v>
                </c:pt>
                <c:pt idx="6">
                  <c:v>67</c:v>
                </c:pt>
                <c:pt idx="7">
                  <c:v>101</c:v>
                </c:pt>
                <c:pt idx="8">
                  <c:v>60</c:v>
                </c:pt>
                <c:pt idx="9">
                  <c:v>61</c:v>
                </c:pt>
                <c:pt idx="10">
                  <c:v>59</c:v>
                </c:pt>
                <c:pt idx="11">
                  <c:v>65</c:v>
                </c:pt>
                <c:pt idx="12">
                  <c:v>85</c:v>
                </c:pt>
                <c:pt idx="13">
                  <c:v>97</c:v>
                </c:pt>
                <c:pt idx="14">
                  <c:v>93</c:v>
                </c:pt>
                <c:pt idx="15">
                  <c:v>112</c:v>
                </c:pt>
                <c:pt idx="16">
                  <c:v>94</c:v>
                </c:pt>
                <c:pt idx="17">
                  <c:v>112</c:v>
                </c:pt>
                <c:pt idx="18">
                  <c:v>107</c:v>
                </c:pt>
                <c:pt idx="19">
                  <c:v>120</c:v>
                </c:pt>
                <c:pt idx="20">
                  <c:v>114</c:v>
                </c:pt>
                <c:pt idx="21">
                  <c:v>141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60"/>
        <c:overlap val="-20"/>
        <c:axId val="125645824"/>
        <c:axId val="125286016"/>
      </c:barChart>
      <c:catAx>
        <c:axId val="12564582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125286016"/>
        <c:crosses val="autoZero"/>
        <c:auto val="1"/>
        <c:lblAlgn val="ctr"/>
        <c:lblOffset val="100"/>
        <c:noMultiLvlLbl val="0"/>
      </c:catAx>
      <c:valAx>
        <c:axId val="125286016"/>
        <c:scaling>
          <c:orientation val="minMax"/>
        </c:scaling>
        <c:delete val="1"/>
        <c:axPos val="l"/>
        <c:majorGridlines>
          <c:spPr>
            <a:ln w="12700">
              <a:solidFill>
                <a:sysClr val="windowText" lastClr="000000">
                  <a:tint val="75000"/>
                  <a:shade val="95000"/>
                  <a:satMod val="105000"/>
                </a:sysClr>
              </a:solidFill>
              <a:prstDash val="sysDot"/>
            </a:ln>
          </c:spPr>
        </c:majorGridlines>
        <c:numFmt formatCode="General" sourceLinked="1"/>
        <c:majorTickMark val="out"/>
        <c:minorTickMark val="none"/>
        <c:tickLblPos val="none"/>
        <c:crossAx val="125645824"/>
        <c:crosses val="autoZero"/>
        <c:crossBetween val="between"/>
      </c:valAx>
    </c:plotArea>
    <c:plotVisOnly val="1"/>
    <c:dispBlanksAs val="gap"/>
    <c:showDLblsOverMax val="0"/>
  </c:chart>
  <c:spPr>
    <a:ln>
      <a:noFill/>
    </a:ln>
  </c:spPr>
  <c:externalData r:id="rId2">
    <c:autoUpdate val="0"/>
  </c:externalData>
</c:chartSpace>
</file>

<file path=ppt/charts/chart1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32"/>
    </mc:Choice>
    <mc:Fallback>
      <c:style val="3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col"/>
        <c:grouping val="stacked"/>
        <c:varyColors val="1"/>
        <c:ser>
          <c:idx val="1"/>
          <c:order val="0"/>
          <c:tx>
            <c:strRef>
              <c:f>TX!$I$1</c:f>
              <c:strCache>
                <c:ptCount val="1"/>
                <c:pt idx="0">
                  <c:v>Rene-Pancreas</c:v>
                </c:pt>
              </c:strCache>
            </c:strRef>
          </c:tx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TX!$A$2:$A$23</c:f>
              <c:numCache>
                <c:formatCode>General</c:formatCode>
                <c:ptCount val="22"/>
                <c:pt idx="0">
                  <c:v>1992</c:v>
                </c:pt>
                <c:pt idx="1">
                  <c:v>1993</c:v>
                </c:pt>
                <c:pt idx="2">
                  <c:v>1994</c:v>
                </c:pt>
                <c:pt idx="3">
                  <c:v>1995</c:v>
                </c:pt>
                <c:pt idx="4">
                  <c:v>1996</c:v>
                </c:pt>
                <c:pt idx="5">
                  <c:v>1997</c:v>
                </c:pt>
                <c:pt idx="6">
                  <c:v>1998</c:v>
                </c:pt>
                <c:pt idx="7">
                  <c:v>1999</c:v>
                </c:pt>
                <c:pt idx="8">
                  <c:v>2000</c:v>
                </c:pt>
                <c:pt idx="9">
                  <c:v>2001</c:v>
                </c:pt>
                <c:pt idx="10">
                  <c:v>2002</c:v>
                </c:pt>
                <c:pt idx="11">
                  <c:v>2003</c:v>
                </c:pt>
                <c:pt idx="12">
                  <c:v>2004</c:v>
                </c:pt>
                <c:pt idx="13">
                  <c:v>2005</c:v>
                </c:pt>
                <c:pt idx="14">
                  <c:v>2006</c:v>
                </c:pt>
                <c:pt idx="15">
                  <c:v>2007</c:v>
                </c:pt>
                <c:pt idx="16">
                  <c:v>2008</c:v>
                </c:pt>
                <c:pt idx="17">
                  <c:v>2009</c:v>
                </c:pt>
                <c:pt idx="18">
                  <c:v>2010</c:v>
                </c:pt>
                <c:pt idx="19">
                  <c:v>2011</c:v>
                </c:pt>
                <c:pt idx="20">
                  <c:v>2012</c:v>
                </c:pt>
                <c:pt idx="21">
                  <c:v>2013</c:v>
                </c:pt>
              </c:numCache>
            </c:numRef>
          </c:cat>
          <c:val>
            <c:numRef>
              <c:f>TX!$I$2:$I$23</c:f>
              <c:numCache>
                <c:formatCode>General</c:formatCode>
                <c:ptCount val="22"/>
                <c:pt idx="0">
                  <c:v>19</c:v>
                </c:pt>
                <c:pt idx="1">
                  <c:v>13</c:v>
                </c:pt>
                <c:pt idx="2">
                  <c:v>22</c:v>
                </c:pt>
                <c:pt idx="3">
                  <c:v>19</c:v>
                </c:pt>
                <c:pt idx="4">
                  <c:v>26</c:v>
                </c:pt>
                <c:pt idx="5">
                  <c:v>25</c:v>
                </c:pt>
                <c:pt idx="6">
                  <c:v>44</c:v>
                </c:pt>
                <c:pt idx="7">
                  <c:v>35</c:v>
                </c:pt>
                <c:pt idx="8">
                  <c:v>42</c:v>
                </c:pt>
                <c:pt idx="9">
                  <c:v>61</c:v>
                </c:pt>
                <c:pt idx="10">
                  <c:v>50</c:v>
                </c:pt>
                <c:pt idx="11">
                  <c:v>53</c:v>
                </c:pt>
                <c:pt idx="12">
                  <c:v>55</c:v>
                </c:pt>
                <c:pt idx="13">
                  <c:v>53</c:v>
                </c:pt>
                <c:pt idx="14">
                  <c:v>63</c:v>
                </c:pt>
                <c:pt idx="15">
                  <c:v>58</c:v>
                </c:pt>
                <c:pt idx="16">
                  <c:v>47</c:v>
                </c:pt>
                <c:pt idx="17">
                  <c:v>58</c:v>
                </c:pt>
                <c:pt idx="18">
                  <c:v>27</c:v>
                </c:pt>
                <c:pt idx="19">
                  <c:v>41</c:v>
                </c:pt>
                <c:pt idx="20">
                  <c:v>53</c:v>
                </c:pt>
                <c:pt idx="21">
                  <c:v>43</c:v>
                </c:pt>
              </c:numCache>
            </c:numRef>
          </c:val>
        </c:ser>
        <c:ser>
          <c:idx val="0"/>
          <c:order val="1"/>
          <c:tx>
            <c:strRef>
              <c:f>TX!$J$1</c:f>
              <c:strCache>
                <c:ptCount val="1"/>
                <c:pt idx="0">
                  <c:v>Pancreas </c:v>
                </c:pt>
              </c:strCache>
            </c:strRef>
          </c:tx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TX!$A$2:$A$23</c:f>
              <c:numCache>
                <c:formatCode>General</c:formatCode>
                <c:ptCount val="22"/>
                <c:pt idx="0">
                  <c:v>1992</c:v>
                </c:pt>
                <c:pt idx="1">
                  <c:v>1993</c:v>
                </c:pt>
                <c:pt idx="2">
                  <c:v>1994</c:v>
                </c:pt>
                <c:pt idx="3">
                  <c:v>1995</c:v>
                </c:pt>
                <c:pt idx="4">
                  <c:v>1996</c:v>
                </c:pt>
                <c:pt idx="5">
                  <c:v>1997</c:v>
                </c:pt>
                <c:pt idx="6">
                  <c:v>1998</c:v>
                </c:pt>
                <c:pt idx="7">
                  <c:v>1999</c:v>
                </c:pt>
                <c:pt idx="8">
                  <c:v>2000</c:v>
                </c:pt>
                <c:pt idx="9">
                  <c:v>2001</c:v>
                </c:pt>
                <c:pt idx="10">
                  <c:v>2002</c:v>
                </c:pt>
                <c:pt idx="11">
                  <c:v>2003</c:v>
                </c:pt>
                <c:pt idx="12">
                  <c:v>2004</c:v>
                </c:pt>
                <c:pt idx="13">
                  <c:v>2005</c:v>
                </c:pt>
                <c:pt idx="14">
                  <c:v>2006</c:v>
                </c:pt>
                <c:pt idx="15">
                  <c:v>2007</c:v>
                </c:pt>
                <c:pt idx="16">
                  <c:v>2008</c:v>
                </c:pt>
                <c:pt idx="17">
                  <c:v>2009</c:v>
                </c:pt>
                <c:pt idx="18">
                  <c:v>2010</c:v>
                </c:pt>
                <c:pt idx="19">
                  <c:v>2011</c:v>
                </c:pt>
                <c:pt idx="20">
                  <c:v>2012</c:v>
                </c:pt>
                <c:pt idx="21">
                  <c:v>2013</c:v>
                </c:pt>
              </c:numCache>
            </c:numRef>
          </c:cat>
          <c:val>
            <c:numRef>
              <c:f>TX!$J$2:$J$23</c:f>
              <c:numCache>
                <c:formatCode>General</c:formatCode>
                <c:ptCount val="22"/>
                <c:pt idx="0">
                  <c:v>19</c:v>
                </c:pt>
                <c:pt idx="1">
                  <c:v>13</c:v>
                </c:pt>
                <c:pt idx="3">
                  <c:v>1</c:v>
                </c:pt>
                <c:pt idx="4">
                  <c:v>1</c:v>
                </c:pt>
                <c:pt idx="5">
                  <c:v>4</c:v>
                </c:pt>
                <c:pt idx="6">
                  <c:v>7</c:v>
                </c:pt>
                <c:pt idx="8">
                  <c:v>1</c:v>
                </c:pt>
                <c:pt idx="9">
                  <c:v>15</c:v>
                </c:pt>
                <c:pt idx="10">
                  <c:v>24</c:v>
                </c:pt>
                <c:pt idx="11">
                  <c:v>23</c:v>
                </c:pt>
                <c:pt idx="12">
                  <c:v>39</c:v>
                </c:pt>
                <c:pt idx="13">
                  <c:v>31</c:v>
                </c:pt>
                <c:pt idx="14">
                  <c:v>24</c:v>
                </c:pt>
                <c:pt idx="15">
                  <c:v>19</c:v>
                </c:pt>
                <c:pt idx="16">
                  <c:v>12</c:v>
                </c:pt>
                <c:pt idx="17">
                  <c:v>12</c:v>
                </c:pt>
                <c:pt idx="18">
                  <c:v>16</c:v>
                </c:pt>
                <c:pt idx="19">
                  <c:v>14</c:v>
                </c:pt>
                <c:pt idx="20">
                  <c:v>11</c:v>
                </c:pt>
                <c:pt idx="21">
                  <c:v>12</c:v>
                </c:pt>
              </c:numCache>
            </c:numRef>
          </c:val>
        </c:ser>
        <c:ser>
          <c:idx val="3"/>
          <c:order val="2"/>
          <c:tx>
            <c:strRef>
              <c:f>TX!$K$1</c:f>
              <c:strCache>
                <c:ptCount val="1"/>
                <c:pt idx="0">
                  <c:v>altri comb.</c:v>
                </c:pt>
              </c:strCache>
            </c:strRef>
          </c:tx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TX!$A$2:$A$23</c:f>
              <c:numCache>
                <c:formatCode>General</c:formatCode>
                <c:ptCount val="22"/>
                <c:pt idx="0">
                  <c:v>1992</c:v>
                </c:pt>
                <c:pt idx="1">
                  <c:v>1993</c:v>
                </c:pt>
                <c:pt idx="2">
                  <c:v>1994</c:v>
                </c:pt>
                <c:pt idx="3">
                  <c:v>1995</c:v>
                </c:pt>
                <c:pt idx="4">
                  <c:v>1996</c:v>
                </c:pt>
                <c:pt idx="5">
                  <c:v>1997</c:v>
                </c:pt>
                <c:pt idx="6">
                  <c:v>1998</c:v>
                </c:pt>
                <c:pt idx="7">
                  <c:v>1999</c:v>
                </c:pt>
                <c:pt idx="8">
                  <c:v>2000</c:v>
                </c:pt>
                <c:pt idx="9">
                  <c:v>2001</c:v>
                </c:pt>
                <c:pt idx="10">
                  <c:v>2002</c:v>
                </c:pt>
                <c:pt idx="11">
                  <c:v>2003</c:v>
                </c:pt>
                <c:pt idx="12">
                  <c:v>2004</c:v>
                </c:pt>
                <c:pt idx="13">
                  <c:v>2005</c:v>
                </c:pt>
                <c:pt idx="14">
                  <c:v>2006</c:v>
                </c:pt>
                <c:pt idx="15">
                  <c:v>2007</c:v>
                </c:pt>
                <c:pt idx="16">
                  <c:v>2008</c:v>
                </c:pt>
                <c:pt idx="17">
                  <c:v>2009</c:v>
                </c:pt>
                <c:pt idx="18">
                  <c:v>2010</c:v>
                </c:pt>
                <c:pt idx="19">
                  <c:v>2011</c:v>
                </c:pt>
                <c:pt idx="20">
                  <c:v>2012</c:v>
                </c:pt>
                <c:pt idx="21">
                  <c:v>2013</c:v>
                </c:pt>
              </c:numCache>
            </c:numRef>
          </c:cat>
          <c:val>
            <c:numRef>
              <c:f>TX!$K$2:$K$23</c:f>
              <c:numCache>
                <c:formatCode>General</c:formatCode>
                <c:ptCount val="22"/>
                <c:pt idx="10">
                  <c:v>3</c:v>
                </c:pt>
                <c:pt idx="11">
                  <c:v>1</c:v>
                </c:pt>
                <c:pt idx="12">
                  <c:v>1</c:v>
                </c:pt>
                <c:pt idx="13">
                  <c:v>3</c:v>
                </c:pt>
                <c:pt idx="14">
                  <c:v>3</c:v>
                </c:pt>
                <c:pt idx="16">
                  <c:v>2</c:v>
                </c:pt>
                <c:pt idx="17">
                  <c:v>2</c:v>
                </c:pt>
                <c:pt idx="18">
                  <c:v>4</c:v>
                </c:pt>
                <c:pt idx="19">
                  <c:v>3</c:v>
                </c:pt>
                <c:pt idx="20">
                  <c:v>3</c:v>
                </c:pt>
                <c:pt idx="21">
                  <c:v>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60"/>
        <c:overlap val="100"/>
        <c:axId val="125743104"/>
        <c:axId val="109398272"/>
      </c:barChart>
      <c:catAx>
        <c:axId val="12574310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109398272"/>
        <c:crosses val="autoZero"/>
        <c:auto val="1"/>
        <c:lblAlgn val="ctr"/>
        <c:lblOffset val="100"/>
        <c:noMultiLvlLbl val="0"/>
      </c:catAx>
      <c:valAx>
        <c:axId val="109398272"/>
        <c:scaling>
          <c:orientation val="minMax"/>
        </c:scaling>
        <c:delete val="1"/>
        <c:axPos val="l"/>
        <c:majorGridlines/>
        <c:numFmt formatCode="General" sourceLinked="1"/>
        <c:majorTickMark val="out"/>
        <c:minorTickMark val="none"/>
        <c:tickLblPos val="none"/>
        <c:crossAx val="125743104"/>
        <c:crosses val="autoZero"/>
        <c:crossBetween val="between"/>
      </c:valAx>
    </c:plotArea>
    <c:legend>
      <c:legendPos val="l"/>
      <c:layout>
        <c:manualLayout>
          <c:xMode val="edge"/>
          <c:yMode val="edge"/>
          <c:x val="3.3519548157663871E-2"/>
          <c:y val="4.476656953314101E-2"/>
          <c:w val="0.14390971364540683"/>
          <c:h val="0.25312914625829253"/>
        </c:manualLayout>
      </c:layout>
      <c:overlay val="1"/>
    </c:legend>
    <c:plotVisOnly val="1"/>
    <c:dispBlanksAs val="gap"/>
    <c:showDLblsOverMax val="0"/>
  </c:chart>
  <c:externalData r:id="rId2">
    <c:autoUpdate val="0"/>
  </c:externalData>
</c:chartSpace>
</file>

<file path=ppt/charts/chart1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32"/>
    </mc:Choice>
    <mc:Fallback>
      <c:style val="3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col"/>
        <c:grouping val="stacked"/>
        <c:varyColors val="1"/>
        <c:ser>
          <c:idx val="0"/>
          <c:order val="0"/>
          <c:tx>
            <c:strRef>
              <c:f>TX!$L$1</c:f>
              <c:strCache>
                <c:ptCount val="1"/>
                <c:pt idx="0">
                  <c:v>Intestino </c:v>
                </c:pt>
              </c:strCache>
            </c:strRef>
          </c:tx>
          <c:spPr>
            <a:solidFill>
              <a:srgbClr val="FFFF99"/>
            </a:solidFill>
          </c:spPr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TX!$A$12:$A$23</c:f>
              <c:numCache>
                <c:formatCode>General</c:formatCode>
                <c:ptCount val="12"/>
                <c:pt idx="0">
                  <c:v>2002</c:v>
                </c:pt>
                <c:pt idx="1">
                  <c:v>2003</c:v>
                </c:pt>
                <c:pt idx="2">
                  <c:v>2004</c:v>
                </c:pt>
                <c:pt idx="3">
                  <c:v>2005</c:v>
                </c:pt>
                <c:pt idx="4">
                  <c:v>2006</c:v>
                </c:pt>
                <c:pt idx="5">
                  <c:v>2007</c:v>
                </c:pt>
                <c:pt idx="6">
                  <c:v>2008</c:v>
                </c:pt>
                <c:pt idx="7">
                  <c:v>2009</c:v>
                </c:pt>
                <c:pt idx="8">
                  <c:v>2010</c:v>
                </c:pt>
                <c:pt idx="9">
                  <c:v>2011</c:v>
                </c:pt>
                <c:pt idx="10">
                  <c:v>2012</c:v>
                </c:pt>
                <c:pt idx="11">
                  <c:v>2013</c:v>
                </c:pt>
              </c:numCache>
            </c:numRef>
          </c:cat>
          <c:val>
            <c:numRef>
              <c:f>TX!$L$12:$L$23</c:f>
              <c:numCache>
                <c:formatCode>General</c:formatCode>
                <c:ptCount val="12"/>
                <c:pt idx="0">
                  <c:v>6</c:v>
                </c:pt>
                <c:pt idx="1">
                  <c:v>3</c:v>
                </c:pt>
                <c:pt idx="2">
                  <c:v>7</c:v>
                </c:pt>
                <c:pt idx="3">
                  <c:v>5</c:v>
                </c:pt>
                <c:pt idx="4">
                  <c:v>4</c:v>
                </c:pt>
                <c:pt idx="5">
                  <c:v>2</c:v>
                </c:pt>
                <c:pt idx="6">
                  <c:v>3</c:v>
                </c:pt>
                <c:pt idx="7">
                  <c:v>1</c:v>
                </c:pt>
                <c:pt idx="8">
                  <c:v>4</c:v>
                </c:pt>
                <c:pt idx="9">
                  <c:v>2</c:v>
                </c:pt>
                <c:pt idx="10">
                  <c:v>0</c:v>
                </c:pt>
                <c:pt idx="11">
                  <c:v>0</c:v>
                </c:pt>
              </c:numCache>
            </c:numRef>
          </c:val>
        </c:ser>
        <c:ser>
          <c:idx val="2"/>
          <c:order val="1"/>
          <c:tx>
            <c:strRef>
              <c:f>TX!$M$1</c:f>
              <c:strCache>
                <c:ptCount val="1"/>
                <c:pt idx="0">
                  <c:v>intestino comb.</c:v>
                </c:pt>
              </c:strCache>
            </c:strRef>
          </c:tx>
          <c:spPr>
            <a:solidFill>
              <a:schemeClr val="accent6">
                <a:lumMod val="20000"/>
                <a:lumOff val="80000"/>
              </a:schemeClr>
            </a:solidFill>
          </c:spPr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TX!$A$12:$A$23</c:f>
              <c:numCache>
                <c:formatCode>General</c:formatCode>
                <c:ptCount val="12"/>
                <c:pt idx="0">
                  <c:v>2002</c:v>
                </c:pt>
                <c:pt idx="1">
                  <c:v>2003</c:v>
                </c:pt>
                <c:pt idx="2">
                  <c:v>2004</c:v>
                </c:pt>
                <c:pt idx="3">
                  <c:v>2005</c:v>
                </c:pt>
                <c:pt idx="4">
                  <c:v>2006</c:v>
                </c:pt>
                <c:pt idx="5">
                  <c:v>2007</c:v>
                </c:pt>
                <c:pt idx="6">
                  <c:v>2008</c:v>
                </c:pt>
                <c:pt idx="7">
                  <c:v>2009</c:v>
                </c:pt>
                <c:pt idx="8">
                  <c:v>2010</c:v>
                </c:pt>
                <c:pt idx="9">
                  <c:v>2011</c:v>
                </c:pt>
                <c:pt idx="10">
                  <c:v>2012</c:v>
                </c:pt>
                <c:pt idx="11">
                  <c:v>2013</c:v>
                </c:pt>
              </c:numCache>
            </c:numRef>
          </c:cat>
          <c:val>
            <c:numRef>
              <c:f>TX!$M$12:$M$23</c:f>
              <c:numCache>
                <c:formatCode>General</c:formatCode>
                <c:ptCount val="12"/>
                <c:pt idx="0">
                  <c:v>1</c:v>
                </c:pt>
                <c:pt idx="1">
                  <c:v>1</c:v>
                </c:pt>
                <c:pt idx="3">
                  <c:v>2</c:v>
                </c:pt>
                <c:pt idx="4">
                  <c:v>1</c:v>
                </c:pt>
                <c:pt idx="6">
                  <c:v>2</c:v>
                </c:pt>
                <c:pt idx="7">
                  <c:v>3</c:v>
                </c:pt>
                <c:pt idx="8">
                  <c:v>2</c:v>
                </c:pt>
                <c:pt idx="9">
                  <c:v>2</c:v>
                </c:pt>
                <c:pt idx="10">
                  <c:v>0</c:v>
                </c:pt>
                <c:pt idx="11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60"/>
        <c:overlap val="100"/>
        <c:axId val="125746176"/>
        <c:axId val="109397696"/>
      </c:barChart>
      <c:catAx>
        <c:axId val="12574617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109397696"/>
        <c:crosses val="autoZero"/>
        <c:auto val="1"/>
        <c:lblAlgn val="ctr"/>
        <c:lblOffset val="100"/>
        <c:noMultiLvlLbl val="0"/>
      </c:catAx>
      <c:valAx>
        <c:axId val="109397696"/>
        <c:scaling>
          <c:orientation val="minMax"/>
          <c:max val="10"/>
        </c:scaling>
        <c:delete val="1"/>
        <c:axPos val="l"/>
        <c:majorGridlines>
          <c:spPr>
            <a:ln w="12700">
              <a:solidFill>
                <a:sysClr val="windowText" lastClr="000000">
                  <a:tint val="75000"/>
                  <a:shade val="95000"/>
                  <a:satMod val="105000"/>
                </a:sysClr>
              </a:solidFill>
              <a:prstDash val="sysDot"/>
            </a:ln>
          </c:spPr>
        </c:majorGridlines>
        <c:numFmt formatCode="General" sourceLinked="1"/>
        <c:majorTickMark val="out"/>
        <c:minorTickMark val="none"/>
        <c:tickLblPos val="none"/>
        <c:crossAx val="125746176"/>
        <c:crosses val="autoZero"/>
        <c:crossBetween val="between"/>
      </c:valAx>
    </c:plotArea>
    <c:legend>
      <c:legendPos val="t"/>
      <c:layout/>
      <c:overlay val="0"/>
    </c:legend>
    <c:plotVisOnly val="1"/>
    <c:dispBlanksAs val="gap"/>
    <c:showDLblsOverMax val="0"/>
  </c:chart>
  <c:spPr>
    <a:ln>
      <a:noFill/>
    </a:ln>
  </c:spPr>
  <c:externalData r:id="rId2">
    <c:autoUpdate val="0"/>
  </c:externalData>
</c:chartSpace>
</file>

<file path=ppt/charts/chart2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it-IT"/>
  <c:roundedCorners val="1"/>
  <mc:AlternateContent xmlns:mc="http://schemas.openxmlformats.org/markup-compatibility/2006">
    <mc:Choice xmlns:c14="http://schemas.microsoft.com/office/drawing/2007/8/2/chart" Requires="c14">
      <c14:style val="110"/>
    </mc:Choice>
    <mc:Fallback>
      <c:style val="10"/>
    </mc:Fallback>
  </mc:AlternateContent>
  <c:chart>
    <c:autoTitleDeleted val="1"/>
    <c:plotArea>
      <c:layout/>
      <c:pieChart>
        <c:varyColors val="1"/>
        <c:ser>
          <c:idx val="1"/>
          <c:order val="0"/>
          <c:tx>
            <c:strRef>
              <c:f>'Liste Attesa'!$C$5</c:f>
              <c:strCache>
                <c:ptCount val="1"/>
                <c:pt idx="0">
                  <c:v>Numero Pazienti</c:v>
                </c:pt>
              </c:strCache>
            </c:strRef>
          </c:tx>
          <c:spPr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c:spPr>
          <c:dPt>
            <c:idx val="0"/>
            <c:bubble3D val="0"/>
            <c:spPr>
              <a:solidFill>
                <a:srgbClr val="FF0000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c:spPr>
          </c:dPt>
          <c:dPt>
            <c:idx val="2"/>
            <c:bubble3D val="0"/>
            <c:spPr>
              <a:solidFill>
                <a:schemeClr val="accent6">
                  <a:lumMod val="75000"/>
                </a:schemeClr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c:spPr>
          </c:dPt>
          <c:dPt>
            <c:idx val="3"/>
            <c:bubble3D val="0"/>
            <c:spPr>
              <a:solidFill>
                <a:schemeClr val="accent5">
                  <a:lumMod val="75000"/>
                </a:schemeClr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c:spPr>
          </c:dPt>
          <c:dPt>
            <c:idx val="4"/>
            <c:bubble3D val="0"/>
            <c:spPr>
              <a:solidFill>
                <a:schemeClr val="accent3">
                  <a:lumMod val="50000"/>
                </a:schemeClr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c:spPr>
          </c:dPt>
          <c:dLbls>
            <c:dLbl>
              <c:idx val="0"/>
              <c:layout>
                <c:manualLayout>
                  <c:x val="1.7916992127339496E-2"/>
                  <c:y val="1.5660606299756383E-2"/>
                </c:manualLayout>
              </c:layout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separator>, </c:separator>
            </c:dLbl>
            <c:dLbl>
              <c:idx val="2"/>
              <c:layout>
                <c:manualLayout>
                  <c:x val="1.9907769030377527E-3"/>
                  <c:y val="-1.1012095384978221E-2"/>
                </c:manualLayout>
              </c:layout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separator>, </c:separator>
            </c:dLbl>
            <c:dLbl>
              <c:idx val="4"/>
              <c:layout>
                <c:manualLayout>
                  <c:x val="-5.9723307091132582E-3"/>
                  <c:y val="-4.4048381539912917E-2"/>
                </c:manualLayout>
              </c:layout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separator>, </c:separator>
            </c:dLbl>
            <c:dLbl>
              <c:idx val="5"/>
              <c:layout>
                <c:manualLayout>
                  <c:x val="-5.3750976382018534E-2"/>
                  <c:y val="-7.3413969233189127E-3"/>
                </c:manualLayout>
              </c:layout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separator>, </c:separator>
            </c:dLbl>
            <c:numFmt formatCode="0.0%" sourceLinked="0"/>
            <c:txPr>
              <a:bodyPr/>
              <a:lstStyle/>
              <a:p>
                <a:pPr>
                  <a:defRPr sz="1200" b="1"/>
                </a:pPr>
                <a:endParaRPr lang="it-IT"/>
              </a:p>
            </c:txPr>
            <c:dLblPos val="outEnd"/>
            <c:showLegendKey val="0"/>
            <c:showVal val="0"/>
            <c:showCatName val="0"/>
            <c:showSerName val="0"/>
            <c:showPercent val="1"/>
            <c:showBubbleSize val="0"/>
            <c:separator>, </c:separator>
            <c:showLeaderLines val="1"/>
          </c:dLbls>
          <c:cat>
            <c:strRef>
              <c:f>'Liste Attesa'!$A$6:$A$11</c:f>
              <c:strCache>
                <c:ptCount val="6"/>
                <c:pt idx="0">
                  <c:v>CUORE</c:v>
                </c:pt>
                <c:pt idx="1">
                  <c:v> FEGATO</c:v>
                </c:pt>
                <c:pt idx="2">
                  <c:v> PANCREAS </c:v>
                </c:pt>
                <c:pt idx="3">
                  <c:v>POLMONE</c:v>
                </c:pt>
                <c:pt idx="4">
                  <c:v> RENE</c:v>
                </c:pt>
                <c:pt idx="5">
                  <c:v> INTESTINO</c:v>
                </c:pt>
              </c:strCache>
            </c:strRef>
          </c:cat>
          <c:val>
            <c:numRef>
              <c:f>'Liste Attesa'!$C$6:$C$11</c:f>
              <c:numCache>
                <c:formatCode>#,##0</c:formatCode>
                <c:ptCount val="6"/>
                <c:pt idx="0" formatCode="General">
                  <c:v>696</c:v>
                </c:pt>
                <c:pt idx="1">
                  <c:v>1001</c:v>
                </c:pt>
                <c:pt idx="2" formatCode="General">
                  <c:v>201</c:v>
                </c:pt>
                <c:pt idx="3" formatCode="General">
                  <c:v>360</c:v>
                </c:pt>
                <c:pt idx="4">
                  <c:v>6707</c:v>
                </c:pt>
                <c:pt idx="5" formatCode="General">
                  <c:v>26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2"/>
      </c:pieChart>
    </c:plotArea>
    <c:legend>
      <c:legendPos val="b"/>
      <c:overlay val="0"/>
    </c:legend>
    <c:plotVisOnly val="1"/>
    <c:dispBlanksAs val="gap"/>
    <c:showDLblsOverMax val="0"/>
  </c:chart>
  <c:spPr>
    <a:ln w="6350">
      <a:solidFill>
        <a:schemeClr val="bg1">
          <a:lumMod val="85000"/>
          <a:alpha val="77000"/>
        </a:schemeClr>
      </a:solidFill>
    </a:ln>
    <a:effectLst>
      <a:outerShdw blurRad="50800" dist="38100" dir="2700000" algn="tl" rotWithShape="0">
        <a:prstClr val="black">
          <a:alpha val="40000"/>
        </a:prstClr>
      </a:outerShdw>
    </a:effectLst>
  </c:spPr>
  <c:externalData r:id="rId1">
    <c:autoUpdate val="0"/>
  </c:externalData>
</c:chartSpace>
</file>

<file path=ppt/charts/chart2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5"/>
    </mc:Choice>
    <mc:Fallback>
      <c:style val="5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'trend liste'!$A$5</c:f>
              <c:strCache>
                <c:ptCount val="1"/>
                <c:pt idx="0">
                  <c:v>Rene</c:v>
                </c:pt>
              </c:strCache>
            </c:strRef>
          </c:tx>
          <c:marker>
            <c:symbol val="diamond"/>
            <c:size val="7"/>
            <c:spPr>
              <a:solidFill>
                <a:schemeClr val="accent3">
                  <a:lumMod val="75000"/>
                </a:schemeClr>
              </a:solidFill>
              <a:ln>
                <a:solidFill>
                  <a:schemeClr val="accent3">
                    <a:lumMod val="75000"/>
                  </a:schemeClr>
                </a:solidFill>
              </a:ln>
            </c:spPr>
          </c:marker>
          <c:dLbls>
            <c:dLblPos val="b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'trend liste'!$B$4:$M$4</c:f>
              <c:numCache>
                <c:formatCode>General</c:formatCode>
                <c:ptCount val="12"/>
                <c:pt idx="0">
                  <c:v>2002</c:v>
                </c:pt>
                <c:pt idx="1">
                  <c:v>2003</c:v>
                </c:pt>
                <c:pt idx="2">
                  <c:v>2004</c:v>
                </c:pt>
                <c:pt idx="3">
                  <c:v>2005</c:v>
                </c:pt>
                <c:pt idx="4" formatCode="0">
                  <c:v>2006</c:v>
                </c:pt>
                <c:pt idx="5">
                  <c:v>2007</c:v>
                </c:pt>
                <c:pt idx="6">
                  <c:v>2008</c:v>
                </c:pt>
                <c:pt idx="7">
                  <c:v>2009</c:v>
                </c:pt>
                <c:pt idx="8">
                  <c:v>2010</c:v>
                </c:pt>
                <c:pt idx="9">
                  <c:v>2011</c:v>
                </c:pt>
                <c:pt idx="10">
                  <c:v>2012</c:v>
                </c:pt>
                <c:pt idx="11">
                  <c:v>2013</c:v>
                </c:pt>
              </c:numCache>
            </c:numRef>
          </c:cat>
          <c:val>
            <c:numRef>
              <c:f>'trend liste'!$B$5:$M$5</c:f>
              <c:numCache>
                <c:formatCode>General</c:formatCode>
                <c:ptCount val="12"/>
                <c:pt idx="0">
                  <c:v>6789</c:v>
                </c:pt>
                <c:pt idx="1">
                  <c:v>6816</c:v>
                </c:pt>
                <c:pt idx="2">
                  <c:v>6323</c:v>
                </c:pt>
                <c:pt idx="3">
                  <c:v>6213</c:v>
                </c:pt>
                <c:pt idx="4">
                  <c:v>6128</c:v>
                </c:pt>
                <c:pt idx="5">
                  <c:v>6407</c:v>
                </c:pt>
                <c:pt idx="6">
                  <c:v>6538</c:v>
                </c:pt>
                <c:pt idx="7">
                  <c:v>6624</c:v>
                </c:pt>
                <c:pt idx="8">
                  <c:v>6686</c:v>
                </c:pt>
                <c:pt idx="9">
                  <c:v>6542</c:v>
                </c:pt>
                <c:pt idx="10">
                  <c:v>6798</c:v>
                </c:pt>
                <c:pt idx="11" formatCode="#,##0">
                  <c:v>6707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'trend liste'!$A$6</c:f>
              <c:strCache>
                <c:ptCount val="1"/>
                <c:pt idx="0">
                  <c:v>Fegato</c:v>
                </c:pt>
              </c:strCache>
            </c:strRef>
          </c:tx>
          <c:dLbls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'trend liste'!$B$4:$M$4</c:f>
              <c:numCache>
                <c:formatCode>General</c:formatCode>
                <c:ptCount val="12"/>
                <c:pt idx="0">
                  <c:v>2002</c:v>
                </c:pt>
                <c:pt idx="1">
                  <c:v>2003</c:v>
                </c:pt>
                <c:pt idx="2">
                  <c:v>2004</c:v>
                </c:pt>
                <c:pt idx="3">
                  <c:v>2005</c:v>
                </c:pt>
                <c:pt idx="4" formatCode="0">
                  <c:v>2006</c:v>
                </c:pt>
                <c:pt idx="5">
                  <c:v>2007</c:v>
                </c:pt>
                <c:pt idx="6">
                  <c:v>2008</c:v>
                </c:pt>
                <c:pt idx="7">
                  <c:v>2009</c:v>
                </c:pt>
                <c:pt idx="8">
                  <c:v>2010</c:v>
                </c:pt>
                <c:pt idx="9">
                  <c:v>2011</c:v>
                </c:pt>
                <c:pt idx="10">
                  <c:v>2012</c:v>
                </c:pt>
                <c:pt idx="11">
                  <c:v>2013</c:v>
                </c:pt>
              </c:numCache>
            </c:numRef>
          </c:cat>
          <c:val>
            <c:numRef>
              <c:f>'trend liste'!$B$6:$M$6</c:f>
              <c:numCache>
                <c:formatCode>General</c:formatCode>
                <c:ptCount val="12"/>
                <c:pt idx="0">
                  <c:v>1220</c:v>
                </c:pt>
                <c:pt idx="1">
                  <c:v>1280</c:v>
                </c:pt>
                <c:pt idx="2">
                  <c:v>1374</c:v>
                </c:pt>
                <c:pt idx="3">
                  <c:v>1529</c:v>
                </c:pt>
                <c:pt idx="4">
                  <c:v>1593</c:v>
                </c:pt>
                <c:pt idx="5">
                  <c:v>1389</c:v>
                </c:pt>
                <c:pt idx="6">
                  <c:v>1395</c:v>
                </c:pt>
                <c:pt idx="7">
                  <c:v>1372</c:v>
                </c:pt>
                <c:pt idx="8">
                  <c:v>1171</c:v>
                </c:pt>
                <c:pt idx="9">
                  <c:v>1000</c:v>
                </c:pt>
                <c:pt idx="10">
                  <c:v>952</c:v>
                </c:pt>
                <c:pt idx="11" formatCode="#,##0">
                  <c:v>1001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59689728"/>
        <c:axId val="125283136"/>
      </c:lineChart>
      <c:catAx>
        <c:axId val="159689728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one"/>
        <c:crossAx val="125283136"/>
        <c:crosses val="autoZero"/>
        <c:auto val="1"/>
        <c:lblAlgn val="ctr"/>
        <c:lblOffset val="100"/>
        <c:noMultiLvlLbl val="0"/>
      </c:catAx>
      <c:valAx>
        <c:axId val="125283136"/>
        <c:scaling>
          <c:orientation val="minMax"/>
        </c:scaling>
        <c:delete val="1"/>
        <c:axPos val="l"/>
        <c:majorGridlines/>
        <c:numFmt formatCode="General" sourceLinked="1"/>
        <c:majorTickMark val="out"/>
        <c:minorTickMark val="none"/>
        <c:tickLblPos val="none"/>
        <c:crossAx val="159689728"/>
        <c:crosses val="autoZero"/>
        <c:crossBetween val="between"/>
        <c:majorUnit val="1000"/>
      </c:valAx>
    </c:plotArea>
    <c:legend>
      <c:legendPos val="r"/>
      <c:overlay val="0"/>
    </c:legend>
    <c:plotVisOnly val="1"/>
    <c:dispBlanksAs val="gap"/>
    <c:showDLblsOverMax val="0"/>
  </c:chart>
  <c:externalData r:id="rId2">
    <c:autoUpdate val="0"/>
  </c:externalData>
</c:chartSpace>
</file>

<file path=ppt/charts/chart2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12"/>
    </mc:Choice>
    <mc:Fallback>
      <c:style val="1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'trend liste'!$A$7</c:f>
              <c:strCache>
                <c:ptCount val="1"/>
                <c:pt idx="0">
                  <c:v>Cuore</c:v>
                </c:pt>
              </c:strCache>
            </c:strRef>
          </c:tx>
          <c:spPr>
            <a:ln>
              <a:solidFill>
                <a:srgbClr val="C00000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c:spPr>
          <c:marker>
            <c:spPr>
              <a:solidFill>
                <a:srgbClr val="C00000"/>
              </a:solidFill>
              <a:ln>
                <a:solidFill>
                  <a:srgbClr val="C00000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</c:marker>
          <c:dLbls>
            <c:txPr>
              <a:bodyPr/>
              <a:lstStyle/>
              <a:p>
                <a:pPr>
                  <a:defRPr b="1"/>
                </a:pPr>
                <a:endParaRPr lang="it-IT"/>
              </a:p>
            </c:txPr>
            <c:dLblPos val="b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'trend liste'!$B$4:$M$4</c:f>
              <c:numCache>
                <c:formatCode>General</c:formatCode>
                <c:ptCount val="12"/>
                <c:pt idx="0">
                  <c:v>2002</c:v>
                </c:pt>
                <c:pt idx="1">
                  <c:v>2003</c:v>
                </c:pt>
                <c:pt idx="2">
                  <c:v>2004</c:v>
                </c:pt>
                <c:pt idx="3">
                  <c:v>2005</c:v>
                </c:pt>
                <c:pt idx="4" formatCode="0">
                  <c:v>2006</c:v>
                </c:pt>
                <c:pt idx="5">
                  <c:v>2007</c:v>
                </c:pt>
                <c:pt idx="6">
                  <c:v>2008</c:v>
                </c:pt>
                <c:pt idx="7">
                  <c:v>2009</c:v>
                </c:pt>
                <c:pt idx="8">
                  <c:v>2010</c:v>
                </c:pt>
                <c:pt idx="9">
                  <c:v>2011</c:v>
                </c:pt>
                <c:pt idx="10">
                  <c:v>2012</c:v>
                </c:pt>
                <c:pt idx="11">
                  <c:v>2013</c:v>
                </c:pt>
              </c:numCache>
            </c:numRef>
          </c:cat>
          <c:val>
            <c:numRef>
              <c:f>'trend liste'!$B$7:$M$7</c:f>
              <c:numCache>
                <c:formatCode>General</c:formatCode>
                <c:ptCount val="12"/>
                <c:pt idx="0">
                  <c:v>654</c:v>
                </c:pt>
                <c:pt idx="1">
                  <c:v>642</c:v>
                </c:pt>
                <c:pt idx="2">
                  <c:v>659</c:v>
                </c:pt>
                <c:pt idx="3">
                  <c:v>702</c:v>
                </c:pt>
                <c:pt idx="4">
                  <c:v>715</c:v>
                </c:pt>
                <c:pt idx="5">
                  <c:v>751</c:v>
                </c:pt>
                <c:pt idx="6">
                  <c:v>714</c:v>
                </c:pt>
                <c:pt idx="7">
                  <c:v>695</c:v>
                </c:pt>
                <c:pt idx="8">
                  <c:v>711</c:v>
                </c:pt>
                <c:pt idx="9">
                  <c:v>721</c:v>
                </c:pt>
                <c:pt idx="10">
                  <c:v>677</c:v>
                </c:pt>
                <c:pt idx="11">
                  <c:v>696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'trend liste'!$A$8</c:f>
              <c:strCache>
                <c:ptCount val="1"/>
                <c:pt idx="0">
                  <c:v>Polmone</c:v>
                </c:pt>
              </c:strCache>
            </c:strRef>
          </c:tx>
          <c:spPr>
            <a:ln>
              <a:solidFill>
                <a:schemeClr val="accent1">
                  <a:lumMod val="75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c:spPr>
          <c:marker>
            <c:spPr>
              <a:solidFill>
                <a:schemeClr val="accent1">
                  <a:lumMod val="75000"/>
                </a:schemeClr>
              </a:solidFill>
              <a:ln>
                <a:solidFill>
                  <a:srgbClr val="4F81BD">
                    <a:lumMod val="75000"/>
                  </a:srgbClr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</c:marker>
          <c:dLbls>
            <c:txPr>
              <a:bodyPr/>
              <a:lstStyle/>
              <a:p>
                <a:pPr>
                  <a:defRPr b="1"/>
                </a:pPr>
                <a:endParaRPr lang="it-IT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'trend liste'!$B$4:$M$4</c:f>
              <c:numCache>
                <c:formatCode>General</c:formatCode>
                <c:ptCount val="12"/>
                <c:pt idx="0">
                  <c:v>2002</c:v>
                </c:pt>
                <c:pt idx="1">
                  <c:v>2003</c:v>
                </c:pt>
                <c:pt idx="2">
                  <c:v>2004</c:v>
                </c:pt>
                <c:pt idx="3">
                  <c:v>2005</c:v>
                </c:pt>
                <c:pt idx="4" formatCode="0">
                  <c:v>2006</c:v>
                </c:pt>
                <c:pt idx="5">
                  <c:v>2007</c:v>
                </c:pt>
                <c:pt idx="6">
                  <c:v>2008</c:v>
                </c:pt>
                <c:pt idx="7">
                  <c:v>2009</c:v>
                </c:pt>
                <c:pt idx="8">
                  <c:v>2010</c:v>
                </c:pt>
                <c:pt idx="9">
                  <c:v>2011</c:v>
                </c:pt>
                <c:pt idx="10">
                  <c:v>2012</c:v>
                </c:pt>
                <c:pt idx="11">
                  <c:v>2013</c:v>
                </c:pt>
              </c:numCache>
            </c:numRef>
          </c:cat>
          <c:val>
            <c:numRef>
              <c:f>'trend liste'!$B$8:$M$8</c:f>
              <c:numCache>
                <c:formatCode>General</c:formatCode>
                <c:ptCount val="12"/>
                <c:pt idx="0">
                  <c:v>261</c:v>
                </c:pt>
                <c:pt idx="1">
                  <c:v>232</c:v>
                </c:pt>
                <c:pt idx="2">
                  <c:v>256</c:v>
                </c:pt>
                <c:pt idx="3">
                  <c:v>260</c:v>
                </c:pt>
                <c:pt idx="4">
                  <c:v>288</c:v>
                </c:pt>
                <c:pt idx="5">
                  <c:v>266</c:v>
                </c:pt>
                <c:pt idx="6">
                  <c:v>292</c:v>
                </c:pt>
                <c:pt idx="7">
                  <c:v>302</c:v>
                </c:pt>
                <c:pt idx="8">
                  <c:v>343</c:v>
                </c:pt>
                <c:pt idx="9">
                  <c:v>382</c:v>
                </c:pt>
                <c:pt idx="10">
                  <c:v>361</c:v>
                </c:pt>
                <c:pt idx="11">
                  <c:v>360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'trend liste'!$A$9</c:f>
              <c:strCache>
                <c:ptCount val="1"/>
                <c:pt idx="0">
                  <c:v>Pancreas</c:v>
                </c:pt>
              </c:strCache>
            </c:strRef>
          </c:tx>
          <c:spPr>
            <a:ln>
              <a:solidFill>
                <a:schemeClr val="accent6">
                  <a:lumMod val="75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c:spPr>
          <c:marker>
            <c:spPr>
              <a:solidFill>
                <a:schemeClr val="accent6">
                  <a:lumMod val="75000"/>
                </a:schemeClr>
              </a:solidFill>
              <a:ln>
                <a:solidFill>
                  <a:srgbClr val="F79646">
                    <a:lumMod val="75000"/>
                  </a:srgbClr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</c:marker>
          <c:dLbls>
            <c:txPr>
              <a:bodyPr/>
              <a:lstStyle/>
              <a:p>
                <a:pPr>
                  <a:defRPr b="1"/>
                </a:pPr>
                <a:endParaRPr lang="it-IT"/>
              </a:p>
            </c:txPr>
            <c:dLblPos val="b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'trend liste'!$B$4:$M$4</c:f>
              <c:numCache>
                <c:formatCode>General</c:formatCode>
                <c:ptCount val="12"/>
                <c:pt idx="0">
                  <c:v>2002</c:v>
                </c:pt>
                <c:pt idx="1">
                  <c:v>2003</c:v>
                </c:pt>
                <c:pt idx="2">
                  <c:v>2004</c:v>
                </c:pt>
                <c:pt idx="3">
                  <c:v>2005</c:v>
                </c:pt>
                <c:pt idx="4" formatCode="0">
                  <c:v>2006</c:v>
                </c:pt>
                <c:pt idx="5">
                  <c:v>2007</c:v>
                </c:pt>
                <c:pt idx="6">
                  <c:v>2008</c:v>
                </c:pt>
                <c:pt idx="7">
                  <c:v>2009</c:v>
                </c:pt>
                <c:pt idx="8">
                  <c:v>2010</c:v>
                </c:pt>
                <c:pt idx="9">
                  <c:v>2011</c:v>
                </c:pt>
                <c:pt idx="10">
                  <c:v>2012</c:v>
                </c:pt>
                <c:pt idx="11">
                  <c:v>2013</c:v>
                </c:pt>
              </c:numCache>
            </c:numRef>
          </c:cat>
          <c:val>
            <c:numRef>
              <c:f>'trend liste'!$B$9:$M$9</c:f>
              <c:numCache>
                <c:formatCode>General</c:formatCode>
                <c:ptCount val="12"/>
                <c:pt idx="0">
                  <c:v>238</c:v>
                </c:pt>
                <c:pt idx="1">
                  <c:v>204</c:v>
                </c:pt>
                <c:pt idx="2">
                  <c:v>196</c:v>
                </c:pt>
                <c:pt idx="3">
                  <c:v>175</c:v>
                </c:pt>
                <c:pt idx="4">
                  <c:v>208</c:v>
                </c:pt>
                <c:pt idx="5">
                  <c:v>218</c:v>
                </c:pt>
                <c:pt idx="6">
                  <c:v>204</c:v>
                </c:pt>
                <c:pt idx="7">
                  <c:v>214</c:v>
                </c:pt>
                <c:pt idx="8">
                  <c:v>240</c:v>
                </c:pt>
                <c:pt idx="9">
                  <c:v>236</c:v>
                </c:pt>
                <c:pt idx="10">
                  <c:v>195</c:v>
                </c:pt>
                <c:pt idx="11">
                  <c:v>201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59810560"/>
        <c:axId val="159606464"/>
      </c:lineChart>
      <c:catAx>
        <c:axId val="15981056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159606464"/>
        <c:crosses val="autoZero"/>
        <c:auto val="1"/>
        <c:lblAlgn val="ctr"/>
        <c:lblOffset val="100"/>
        <c:noMultiLvlLbl val="0"/>
      </c:catAx>
      <c:valAx>
        <c:axId val="159606464"/>
        <c:scaling>
          <c:orientation val="minMax"/>
          <c:max val="1000"/>
        </c:scaling>
        <c:delete val="1"/>
        <c:axPos val="l"/>
        <c:majorGridlines>
          <c:spPr>
            <a:ln>
              <a:solidFill>
                <a:schemeClr val="bg1">
                  <a:lumMod val="65000"/>
                </a:schemeClr>
              </a:solidFill>
              <a:prstDash val="sysDash"/>
            </a:ln>
          </c:spPr>
        </c:majorGridlines>
        <c:numFmt formatCode="General" sourceLinked="1"/>
        <c:majorTickMark val="out"/>
        <c:minorTickMark val="none"/>
        <c:tickLblPos val="none"/>
        <c:crossAx val="159810560"/>
        <c:crosses val="autoZero"/>
        <c:crossBetween val="between"/>
        <c:majorUnit val="100"/>
      </c:valAx>
    </c:plotArea>
    <c:legend>
      <c:legendPos val="r"/>
      <c:overlay val="0"/>
    </c:legend>
    <c:plotVisOnly val="1"/>
    <c:dispBlanksAs val="gap"/>
    <c:showDLblsOverMax val="0"/>
  </c:chart>
  <c:spPr>
    <a:ln>
      <a:noFill/>
    </a:ln>
  </c:spPr>
  <c:externalData r:id="rId2">
    <c:autoUpdate val="0"/>
  </c:externalData>
</c:chartSpace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20.emf"/><Relationship Id="rId1" Type="http://schemas.openxmlformats.org/officeDocument/2006/relationships/image" Target="../media/image19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3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4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5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quarter" idx="1"/>
          </p:nvPr>
        </p:nvSpPr>
        <p:spPr>
          <a:xfrm>
            <a:off x="3849688" y="1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3C69627-EE8F-45AD-93BE-C90AC8972852}" type="datetimeFigureOut">
              <a:rPr lang="it-IT" smtClean="0"/>
              <a:t>06/03/2014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2"/>
          </p:nvPr>
        </p:nvSpPr>
        <p:spPr>
          <a:xfrm>
            <a:off x="0" y="9429751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3"/>
          </p:nvPr>
        </p:nvSpPr>
        <p:spPr>
          <a:xfrm>
            <a:off x="3849688" y="9429751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39EF98-6FB6-456E-BD0A-E9B49AC83CB6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42693358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2" y="0"/>
            <a:ext cx="2945659" cy="496412"/>
          </a:xfrm>
          <a:prstGeom prst="rect">
            <a:avLst/>
          </a:prstGeom>
        </p:spPr>
        <p:txBody>
          <a:bodyPr vert="horz" lIns="94848" tIns="47424" rIns="94848" bIns="47424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50445" y="0"/>
            <a:ext cx="2945659" cy="496412"/>
          </a:xfrm>
          <a:prstGeom prst="rect">
            <a:avLst/>
          </a:prstGeom>
        </p:spPr>
        <p:txBody>
          <a:bodyPr vert="horz" lIns="94848" tIns="47424" rIns="94848" bIns="47424" rtlCol="0"/>
          <a:lstStyle>
            <a:lvl1pPr algn="r">
              <a:defRPr sz="1200"/>
            </a:lvl1pPr>
          </a:lstStyle>
          <a:p>
            <a:fld id="{3731CA86-5183-4FBA-8ECE-A130D3829698}" type="datetimeFigureOut">
              <a:rPr lang="it-IT" smtClean="0"/>
              <a:pPr/>
              <a:t>06/03/2014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6125"/>
            <a:ext cx="4962525" cy="37226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4848" tIns="47424" rIns="94848" bIns="47424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79768" y="4715908"/>
            <a:ext cx="5438140" cy="4467701"/>
          </a:xfrm>
          <a:prstGeom prst="rect">
            <a:avLst/>
          </a:prstGeom>
        </p:spPr>
        <p:txBody>
          <a:bodyPr vert="horz" lIns="94848" tIns="47424" rIns="94848" bIns="47424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2" y="9430092"/>
            <a:ext cx="2945659" cy="496412"/>
          </a:xfrm>
          <a:prstGeom prst="rect">
            <a:avLst/>
          </a:prstGeom>
        </p:spPr>
        <p:txBody>
          <a:bodyPr vert="horz" lIns="94848" tIns="47424" rIns="94848" bIns="47424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50445" y="9430092"/>
            <a:ext cx="2945659" cy="496412"/>
          </a:xfrm>
          <a:prstGeom prst="rect">
            <a:avLst/>
          </a:prstGeom>
        </p:spPr>
        <p:txBody>
          <a:bodyPr vert="horz" lIns="94848" tIns="47424" rIns="94848" bIns="47424" rtlCol="0" anchor="b"/>
          <a:lstStyle>
            <a:lvl1pPr algn="r">
              <a:defRPr sz="1200"/>
            </a:lvl1pPr>
          </a:lstStyle>
          <a:p>
            <a:fld id="{9C1E3A83-38AB-451C-8FE8-0FB21C60AC54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2576348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9C501830-6647-41FD-8FB2-2EADB57C91CA}" type="slidenum">
              <a:rPr lang="it-IT" smtClean="0"/>
              <a:pPr/>
              <a:t>18</a:t>
            </a:fld>
            <a:endParaRPr lang="it-IT" smtClean="0"/>
          </a:p>
        </p:txBody>
      </p:sp>
      <p:sp>
        <p:nvSpPr>
          <p:cNvPr id="563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919163" y="746125"/>
            <a:ext cx="4964112" cy="3724275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324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07935" y="4715908"/>
            <a:ext cx="4981815" cy="4467701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263F0F1A-F780-4B1F-933A-10AA6F7FA8D7}" type="slidenum">
              <a:rPr lang="it-IT" smtClean="0"/>
              <a:pPr/>
              <a:t>22</a:t>
            </a:fld>
            <a:endParaRPr lang="it-IT" smtClean="0"/>
          </a:p>
        </p:txBody>
      </p:sp>
      <p:sp>
        <p:nvSpPr>
          <p:cNvPr id="573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917575" y="746125"/>
            <a:ext cx="4964113" cy="3724275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734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07935" y="4715908"/>
            <a:ext cx="4981815" cy="4467701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it-IT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Di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6221364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dati CI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4"/>
          <p:cNvSpPr txBox="1">
            <a:spLocks noChangeArrowheads="1"/>
          </p:cNvSpPr>
          <p:nvPr userDrawn="1"/>
        </p:nvSpPr>
        <p:spPr bwMode="auto">
          <a:xfrm>
            <a:off x="6205538" y="6581001"/>
            <a:ext cx="2938462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t-IT" sz="1200" b="1" i="1" dirty="0" smtClean="0">
                <a:latin typeface="Calibri" pitchFamily="34" charset="0"/>
              </a:rPr>
              <a:t>* Dati  definitivi al 31</a:t>
            </a:r>
            <a:r>
              <a:rPr lang="it-IT" sz="1200" b="1" i="1" baseline="0" dirty="0" smtClean="0">
                <a:latin typeface="Calibri" pitchFamily="34" charset="0"/>
              </a:rPr>
              <a:t> Dicembre </a:t>
            </a:r>
            <a:r>
              <a:rPr lang="it-IT" sz="1200" b="1" i="1" dirty="0" smtClean="0">
                <a:latin typeface="Calibri" pitchFamily="34" charset="0"/>
              </a:rPr>
              <a:t>2013</a:t>
            </a:r>
            <a:endParaRPr lang="it-IT" sz="1200" b="1" i="1" dirty="0">
              <a:latin typeface="Calibri" pitchFamily="34" charset="0"/>
            </a:endParaRPr>
          </a:p>
        </p:txBody>
      </p:sp>
      <p:sp>
        <p:nvSpPr>
          <p:cNvPr id="3" name="Text Box 4"/>
          <p:cNvSpPr txBox="1">
            <a:spLocks noChangeArrowheads="1"/>
          </p:cNvSpPr>
          <p:nvPr userDrawn="1"/>
        </p:nvSpPr>
        <p:spPr bwMode="auto">
          <a:xfrm>
            <a:off x="107504" y="6591072"/>
            <a:ext cx="2938462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t-IT" sz="1200" b="1" i="1" dirty="0" smtClean="0">
                <a:latin typeface="Calibri" pitchFamily="34" charset="0"/>
              </a:rPr>
              <a:t>Fonte dati:</a:t>
            </a:r>
            <a:r>
              <a:rPr lang="it-IT" sz="1200" b="1" i="1" baseline="0" dirty="0" smtClean="0">
                <a:latin typeface="Calibri" pitchFamily="34" charset="0"/>
              </a:rPr>
              <a:t> Report CRT</a:t>
            </a:r>
            <a:endParaRPr lang="it-IT" sz="1200" b="1" i="1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Layout dati S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4"/>
          <p:cNvSpPr txBox="1">
            <a:spLocks noChangeArrowheads="1"/>
          </p:cNvSpPr>
          <p:nvPr userDrawn="1"/>
        </p:nvSpPr>
        <p:spPr bwMode="auto">
          <a:xfrm>
            <a:off x="6205538" y="6581001"/>
            <a:ext cx="2938462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t-IT" sz="1200" b="1" i="1" dirty="0" smtClean="0">
                <a:latin typeface="Calibri" pitchFamily="34" charset="0"/>
              </a:rPr>
              <a:t>* Dati  SIT al 23 Febbraio 2013</a:t>
            </a:r>
            <a:endParaRPr lang="it-IT" sz="1200" b="1" i="1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F4D1F0-8188-4A79-A77F-CD845D5524B1}" type="datetimeFigureOut">
              <a:rPr lang="it-IT" smtClean="0"/>
              <a:t>06/03/2014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EA6767-793C-4641-8C00-2EE38C87E53E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1371801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F4D1F0-8188-4A79-A77F-CD845D5524B1}" type="datetimeFigureOut">
              <a:rPr lang="it-IT" smtClean="0"/>
              <a:t>06/03/2014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EA6767-793C-4641-8C00-2EE38C87E53E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840389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F4D1F0-8188-4A79-A77F-CD845D5524B1}" type="datetimeFigureOut">
              <a:rPr lang="it-IT" smtClean="0"/>
              <a:t>06/03/2014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EA6767-793C-4641-8C00-2EE38C87E53E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5720854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F4D1F0-8188-4A79-A77F-CD845D5524B1}" type="datetimeFigureOut">
              <a:rPr lang="it-IT" smtClean="0"/>
              <a:t>06/03/2014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EA6767-793C-4641-8C00-2EE38C87E53E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1235252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F4D1F0-8188-4A79-A77F-CD845D5524B1}" type="datetimeFigureOut">
              <a:rPr lang="it-IT" smtClean="0"/>
              <a:t>06/03/2014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EA6767-793C-4641-8C00-2EE38C87E53E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5992112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F4D1F0-8188-4A79-A77F-CD845D5524B1}" type="datetimeFigureOut">
              <a:rPr lang="it-IT" smtClean="0"/>
              <a:t>06/03/2014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EA6767-793C-4641-8C00-2EE38C87E53E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6862115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F4D1F0-8188-4A79-A77F-CD845D5524B1}" type="datetimeFigureOut">
              <a:rPr lang="it-IT" smtClean="0"/>
              <a:t>06/03/2014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EA6767-793C-4641-8C00-2EE38C87E53E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3415737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F4D1F0-8188-4A79-A77F-CD845D5524B1}" type="datetimeFigureOut">
              <a:rPr lang="it-IT" smtClean="0"/>
              <a:t>06/03/2014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EA6767-793C-4641-8C00-2EE38C87E53E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79187289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F4D1F0-8188-4A79-A77F-CD845D5524B1}" type="datetimeFigureOut">
              <a:rPr lang="it-IT" smtClean="0"/>
              <a:t>06/03/2014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EA6767-793C-4641-8C00-2EE38C87E53E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9417042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F4D1F0-8188-4A79-A77F-CD845D5524B1}" type="datetimeFigureOut">
              <a:rPr lang="it-IT" smtClean="0"/>
              <a:t>06/03/2014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EA6767-793C-4641-8C00-2EE38C87E53E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12514145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F4D1F0-8188-4A79-A77F-CD845D5524B1}" type="datetimeFigureOut">
              <a:rPr lang="it-IT" smtClean="0"/>
              <a:t>06/03/2014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EA6767-793C-4641-8C00-2EE38C87E53E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4688708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1.emf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.xml"/><Relationship Id="rId3" Type="http://schemas.openxmlformats.org/officeDocument/2006/relationships/slideLayout" Target="../slideLayouts/slideLayout6.xml"/><Relationship Id="rId7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6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4.xml"/><Relationship Id="rId5" Type="http://schemas.openxmlformats.org/officeDocument/2006/relationships/slideLayout" Target="../slideLayouts/slideLayout8.xml"/><Relationship Id="rId10" Type="http://schemas.openxmlformats.org/officeDocument/2006/relationships/slideLayout" Target="../slideLayouts/slideLayout13.xml"/><Relationship Id="rId4" Type="http://schemas.openxmlformats.org/officeDocument/2006/relationships/slideLayout" Target="../slideLayouts/slideLayout7.xml"/><Relationship Id="rId9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22"/>
          <p:cNvGrpSpPr>
            <a:grpSpLocks/>
          </p:cNvGrpSpPr>
          <p:nvPr/>
        </p:nvGrpSpPr>
        <p:grpSpPr bwMode="auto">
          <a:xfrm>
            <a:off x="0" y="0"/>
            <a:ext cx="9144000" cy="668338"/>
            <a:chOff x="0" y="-16"/>
            <a:chExt cx="5760" cy="543"/>
          </a:xfrm>
        </p:grpSpPr>
        <p:sp>
          <p:nvSpPr>
            <p:cNvPr id="8" name="Rectangle 7"/>
            <p:cNvSpPr>
              <a:spLocks noChangeArrowheads="1"/>
            </p:cNvSpPr>
            <p:nvPr/>
          </p:nvSpPr>
          <p:spPr bwMode="auto">
            <a:xfrm>
              <a:off x="0" y="-16"/>
              <a:ext cx="5760" cy="543"/>
            </a:xfrm>
            <a:prstGeom prst="rect">
              <a:avLst/>
            </a:prstGeom>
            <a:gradFill rotWithShape="1">
              <a:gsLst>
                <a:gs pos="0">
                  <a:srgbClr val="FF7C80">
                    <a:gamma/>
                    <a:tint val="10196"/>
                    <a:invGamma/>
                  </a:srgbClr>
                </a:gs>
                <a:gs pos="100000">
                  <a:srgbClr val="FF7C80"/>
                </a:gs>
              </a:gsLst>
              <a:path path="shape">
                <a:fillToRect l="50000" t="50000" r="50000" b="50000"/>
              </a:path>
            </a:gradFill>
            <a:ln w="25400">
              <a:solidFill>
                <a:srgbClr val="CC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/>
            </a:p>
          </p:txBody>
        </p:sp>
        <p:sp>
          <p:nvSpPr>
            <p:cNvPr id="9" name="Rectangle 5"/>
            <p:cNvSpPr>
              <a:spLocks noChangeArrowheads="1"/>
            </p:cNvSpPr>
            <p:nvPr/>
          </p:nvSpPr>
          <p:spPr bwMode="auto">
            <a:xfrm>
              <a:off x="249" y="0"/>
              <a:ext cx="5262" cy="506"/>
            </a:xfrm>
            <a:prstGeom prst="rect">
              <a:avLst/>
            </a:prstGeom>
            <a:blipFill dpi="0" rotWithShape="1">
              <a:blip r:embed="rId5" cstate="print">
                <a:alphaModFix amt="60000"/>
              </a:blip>
              <a:srcRect/>
              <a:stretch>
                <a:fillRect b="-367939"/>
              </a:stretch>
            </a:blipFill>
            <a:ln w="2857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it-IT"/>
            </a:p>
          </p:txBody>
        </p:sp>
      </p:grpSp>
      <p:sp>
        <p:nvSpPr>
          <p:cNvPr id="10" name="Text Box 10"/>
          <p:cNvSpPr txBox="1">
            <a:spLocks noChangeArrowheads="1"/>
          </p:cNvSpPr>
          <p:nvPr/>
        </p:nvSpPr>
        <p:spPr bwMode="auto">
          <a:xfrm>
            <a:off x="428625" y="0"/>
            <a:ext cx="820737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it-IT" sz="2000" b="1" i="1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rPr>
              <a:t>SIT – Sistema Informativo Trapianti</a:t>
            </a:r>
          </a:p>
        </p:txBody>
      </p:sp>
      <p:sp>
        <p:nvSpPr>
          <p:cNvPr id="11" name="Rectangle 12"/>
          <p:cNvSpPr>
            <a:spLocks noChangeArrowheads="1"/>
          </p:cNvSpPr>
          <p:nvPr/>
        </p:nvSpPr>
        <p:spPr bwMode="auto">
          <a:xfrm>
            <a:off x="0" y="6572250"/>
            <a:ext cx="9144000" cy="312738"/>
          </a:xfrm>
          <a:prstGeom prst="rect">
            <a:avLst/>
          </a:prstGeom>
          <a:gradFill rotWithShape="1">
            <a:gsLst>
              <a:gs pos="0">
                <a:srgbClr val="FF7C80">
                  <a:gamma/>
                  <a:tint val="0"/>
                  <a:invGamma/>
                </a:srgbClr>
              </a:gs>
              <a:gs pos="100000">
                <a:srgbClr val="FF7C80"/>
              </a:gs>
            </a:gsLst>
            <a:path path="shape">
              <a:fillToRect l="50000" t="50000" r="50000" b="50000"/>
            </a:path>
          </a:gradFill>
          <a:ln w="25400">
            <a:solidFill>
              <a:srgbClr val="CC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it-IT"/>
          </a:p>
        </p:txBody>
      </p:sp>
      <p:pic>
        <p:nvPicPr>
          <p:cNvPr id="12" name="Immagine 18" descr="RNT-logo_trasparente.pn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286250" y="6572250"/>
            <a:ext cx="642938" cy="306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3" name="Connettore 1 12"/>
          <p:cNvCxnSpPr/>
          <p:nvPr/>
        </p:nvCxnSpPr>
        <p:spPr>
          <a:xfrm>
            <a:off x="0" y="1143000"/>
            <a:ext cx="9144000" cy="0"/>
          </a:xfrm>
          <a:prstGeom prst="line">
            <a:avLst/>
          </a:prstGeom>
          <a:ln w="25400">
            <a:solidFill>
              <a:srgbClr val="CC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49" r:id="rId2"/>
    <p:sldLayoutId id="2147483650" r:id="rId3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F4D1F0-8188-4A79-A77F-CD845D5524B1}" type="datetimeFigureOut">
              <a:rPr lang="it-IT" smtClean="0"/>
              <a:t>06/03/2014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EA6767-793C-4641-8C00-2EE38C87E53E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428862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56" r:id="rId2"/>
    <p:sldLayoutId id="2147483657" r:id="rId3"/>
    <p:sldLayoutId id="2147483658" r:id="rId4"/>
    <p:sldLayoutId id="2147483659" r:id="rId5"/>
    <p:sldLayoutId id="2147483660" r:id="rId6"/>
    <p:sldLayoutId id="2147483661" r:id="rId7"/>
    <p:sldLayoutId id="2147483662" r:id="rId8"/>
    <p:sldLayoutId id="2147483663" r:id="rId9"/>
    <p:sldLayoutId id="2147483664" r:id="rId10"/>
    <p:sldLayoutId id="2147483665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1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2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3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Microsoft_Excel_97-2003_Worksheet2.xls"/><Relationship Id="rId3" Type="http://schemas.openxmlformats.org/officeDocument/2006/relationships/image" Target="../media/image21.png"/><Relationship Id="rId7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9.emf"/><Relationship Id="rId5" Type="http://schemas.openxmlformats.org/officeDocument/2006/relationships/oleObject" Target="../embeddings/Microsoft_Excel_97-2003_Worksheet1.xls"/><Relationship Id="rId4" Type="http://schemas.openxmlformats.org/officeDocument/2006/relationships/oleObject" Target="../embeddings/oleObject1.bin"/><Relationship Id="rId9" Type="http://schemas.openxmlformats.org/officeDocument/2006/relationships/image" Target="../media/image20.emf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22.emf"/><Relationship Id="rId5" Type="http://schemas.openxmlformats.org/officeDocument/2006/relationships/oleObject" Target="../embeddings/Microsoft_Excel_97-2003_Worksheet3.xls"/><Relationship Id="rId4" Type="http://schemas.openxmlformats.org/officeDocument/2006/relationships/oleObject" Target="../embeddings/oleObject3.bin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6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23.emf"/><Relationship Id="rId5" Type="http://schemas.openxmlformats.org/officeDocument/2006/relationships/oleObject" Target="../embeddings/Microsoft_Excel_97-2003_Worksheet4.xls"/><Relationship Id="rId4" Type="http://schemas.openxmlformats.org/officeDocument/2006/relationships/oleObject" Target="../embeddings/oleObject4.bin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7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24.emf"/><Relationship Id="rId5" Type="http://schemas.openxmlformats.org/officeDocument/2006/relationships/oleObject" Target="../embeddings/Microsoft_Excel_97-2003_Worksheet5.xls"/><Relationship Id="rId4" Type="http://schemas.openxmlformats.org/officeDocument/2006/relationships/oleObject" Target="../embeddings/oleObject5.bin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8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25.emf"/><Relationship Id="rId5" Type="http://schemas.openxmlformats.org/officeDocument/2006/relationships/oleObject" Target="../embeddings/Microsoft_Excel_97-2003_Worksheet6.xls"/><Relationship Id="rId4" Type="http://schemas.openxmlformats.org/officeDocument/2006/relationships/oleObject" Target="../embeddings/oleObject6.bin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9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0.xml"/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2.xml"/><Relationship Id="rId2" Type="http://schemas.openxmlformats.org/officeDocument/2006/relationships/chart" Target="../charts/chart21.xml"/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500034" y="1071546"/>
            <a:ext cx="8072494" cy="53245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eaLnBrk="0" hangingPunct="0">
              <a:defRPr/>
            </a:pPr>
            <a:endParaRPr lang="it-IT" sz="4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Arial Black" pitchFamily="34" charset="0"/>
            </a:endParaRPr>
          </a:p>
          <a:p>
            <a:pPr algn="ctr" eaLnBrk="0" hangingPunct="0">
              <a:defRPr/>
            </a:pPr>
            <a:r>
              <a:rPr lang="it-IT" sz="6600" b="1" dirty="0">
                <a:ln w="18000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</a:rPr>
              <a:t>Attività di </a:t>
            </a:r>
          </a:p>
          <a:p>
            <a:pPr algn="ctr" eaLnBrk="0" hangingPunct="0">
              <a:defRPr/>
            </a:pPr>
            <a:r>
              <a:rPr lang="it-IT" sz="6600" b="1" dirty="0">
                <a:ln w="18000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</a:rPr>
              <a:t>Donazione </a:t>
            </a:r>
          </a:p>
          <a:p>
            <a:pPr algn="ctr" eaLnBrk="0" hangingPunct="0">
              <a:defRPr/>
            </a:pPr>
            <a:endParaRPr lang="it-IT" sz="6600" b="1" dirty="0">
              <a:ln w="18000">
                <a:solidFill>
                  <a:schemeClr val="tx1"/>
                </a:solidFill>
                <a:prstDash val="solid"/>
                <a:miter lim="800000"/>
              </a:ln>
              <a:solidFill>
                <a:schemeClr val="tx1">
                  <a:lumMod val="85000"/>
                  <a:lumOff val="15000"/>
                </a:schemeClr>
              </a:solidFill>
              <a:latin typeface="+mn-lt"/>
            </a:endParaRPr>
          </a:p>
          <a:p>
            <a:pPr algn="ctr" eaLnBrk="0" hangingPunct="0">
              <a:defRPr/>
            </a:pPr>
            <a:r>
              <a:rPr lang="it-IT" sz="6600" b="1" dirty="0">
                <a:ln w="18000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</a:rPr>
              <a:t>  </a:t>
            </a:r>
            <a:r>
              <a:rPr lang="it-IT" sz="6000" b="1" dirty="0" smtClean="0">
                <a:ln w="18000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</a:rPr>
              <a:t>al </a:t>
            </a:r>
            <a:r>
              <a:rPr lang="it-IT" sz="6000" b="1" dirty="0" smtClean="0">
                <a:ln w="18000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tx1">
                    <a:lumMod val="85000"/>
                    <a:lumOff val="15000"/>
                  </a:schemeClr>
                </a:solidFill>
              </a:rPr>
              <a:t>31 Dicembre </a:t>
            </a:r>
            <a:r>
              <a:rPr lang="it-IT" sz="6000" b="1" dirty="0" smtClean="0">
                <a:ln w="18000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</a:rPr>
              <a:t>2013</a:t>
            </a:r>
            <a:endParaRPr lang="it-IT" sz="6000" b="1" dirty="0">
              <a:ln w="18000">
                <a:solidFill>
                  <a:schemeClr val="tx1"/>
                </a:solidFill>
                <a:prstDash val="solid"/>
                <a:miter lim="800000"/>
              </a:ln>
              <a:solidFill>
                <a:schemeClr val="tx1">
                  <a:lumMod val="85000"/>
                  <a:lumOff val="15000"/>
                </a:schemeClr>
              </a:solidFill>
              <a:latin typeface="+mn-lt"/>
            </a:endParaRPr>
          </a:p>
          <a:p>
            <a:pPr algn="ctr" eaLnBrk="0" hangingPunct="0">
              <a:defRPr/>
            </a:pPr>
            <a:endParaRPr lang="it-IT" sz="32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5"/>
          <p:cNvGrpSpPr>
            <a:grpSpLocks/>
          </p:cNvGrpSpPr>
          <p:nvPr/>
        </p:nvGrpSpPr>
        <p:grpSpPr bwMode="auto">
          <a:xfrm>
            <a:off x="0" y="1319214"/>
            <a:ext cx="5076056" cy="469900"/>
            <a:chOff x="216" y="911"/>
            <a:chExt cx="3256" cy="296"/>
          </a:xfrm>
          <a:noFill/>
        </p:grpSpPr>
        <p:sp>
          <p:nvSpPr>
            <p:cNvPr id="3" name="Text Box 22"/>
            <p:cNvSpPr txBox="1">
              <a:spLocks noChangeArrowheads="1"/>
            </p:cNvSpPr>
            <p:nvPr/>
          </p:nvSpPr>
          <p:spPr bwMode="auto">
            <a:xfrm>
              <a:off x="216" y="912"/>
              <a:ext cx="3256" cy="291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0" hangingPunct="0">
                <a:defRPr/>
              </a:pPr>
              <a:r>
                <a:rPr lang="it-IT" sz="24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Calibri" pitchFamily="34" charset="0"/>
                </a:rPr>
                <a:t> </a:t>
              </a:r>
              <a:r>
                <a:rPr lang="it-IT" sz="20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Calibri" pitchFamily="34" charset="0"/>
                </a:rPr>
                <a:t>PMP </a:t>
              </a:r>
              <a:r>
                <a:rPr lang="it-IT" sz="2000" b="1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Calibri" pitchFamily="34" charset="0"/>
                </a:rPr>
                <a:t>Decessi con accertamento neurologico</a:t>
              </a:r>
              <a:endParaRPr lang="it-IT" sz="2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itchFamily="34" charset="0"/>
              </a:endParaRPr>
            </a:p>
          </p:txBody>
        </p:sp>
        <p:sp>
          <p:nvSpPr>
            <p:cNvPr id="4" name="Rettangolo arrotondato 3"/>
            <p:cNvSpPr>
              <a:spLocks noChangeArrowheads="1"/>
            </p:cNvSpPr>
            <p:nvPr/>
          </p:nvSpPr>
          <p:spPr bwMode="auto">
            <a:xfrm>
              <a:off x="249" y="911"/>
              <a:ext cx="3200" cy="296"/>
            </a:xfrm>
            <a:prstGeom prst="roundRect">
              <a:avLst>
                <a:gd name="adj" fmla="val 16667"/>
              </a:avLst>
            </a:prstGeom>
            <a:grpFill/>
            <a:ln w="25400" algn="ctr">
              <a:solidFill>
                <a:srgbClr val="C00000"/>
              </a:solidFill>
              <a:round/>
              <a:headEnd/>
              <a:tailEnd/>
            </a:ln>
            <a:effectLst>
              <a:outerShdw dist="38100" dir="2700000" algn="tl" rotWithShape="0">
                <a:srgbClr val="000000">
                  <a:alpha val="39999"/>
                </a:srgbClr>
              </a:outerShdw>
            </a:effectLst>
          </p:spPr>
          <p:txBody>
            <a:bodyPr anchor="ctr"/>
            <a:lstStyle/>
            <a:p>
              <a:pPr>
                <a:defRPr/>
              </a:pPr>
              <a:endParaRPr lang="it-IT">
                <a:solidFill>
                  <a:schemeClr val="dk1"/>
                </a:solidFill>
                <a:latin typeface="+mn-lt"/>
              </a:endParaRPr>
            </a:p>
          </p:txBody>
        </p:sp>
      </p:grpSp>
      <p:sp>
        <p:nvSpPr>
          <p:cNvPr id="5" name="Text Box 22"/>
          <p:cNvSpPr txBox="1">
            <a:spLocks noChangeArrowheads="1"/>
          </p:cNvSpPr>
          <p:nvPr/>
        </p:nvSpPr>
        <p:spPr bwMode="auto">
          <a:xfrm>
            <a:off x="0" y="612552"/>
            <a:ext cx="90678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defRPr/>
            </a:pPr>
            <a:r>
              <a:rPr lang="it-IT" sz="3200" b="1" dirty="0">
                <a:latin typeface="+mn-lt"/>
              </a:rPr>
              <a:t>Attività di donazione  </a:t>
            </a:r>
            <a:r>
              <a:rPr lang="it-IT" sz="3200" b="1" dirty="0" smtClean="0">
                <a:latin typeface="+mn-lt"/>
              </a:rPr>
              <a:t>2000 – 2013*</a:t>
            </a:r>
            <a:endParaRPr lang="it-IT" sz="3200" b="1" dirty="0">
              <a:latin typeface="+mn-lt"/>
            </a:endParaRPr>
          </a:p>
        </p:txBody>
      </p:sp>
      <p:graphicFrame>
        <p:nvGraphicFramePr>
          <p:cNvPr id="10" name="Grafico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53522995"/>
              </p:ext>
            </p:extLst>
          </p:nvPr>
        </p:nvGraphicFramePr>
        <p:xfrm>
          <a:off x="899592" y="1916832"/>
          <a:ext cx="7272808" cy="46005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22"/>
          <p:cNvSpPr txBox="1">
            <a:spLocks noChangeArrowheads="1"/>
          </p:cNvSpPr>
          <p:nvPr/>
        </p:nvSpPr>
        <p:spPr bwMode="auto">
          <a:xfrm>
            <a:off x="0" y="612552"/>
            <a:ext cx="90678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defRPr/>
            </a:pPr>
            <a:r>
              <a:rPr lang="it-IT" sz="3200" b="1" dirty="0">
                <a:latin typeface="+mn-lt"/>
              </a:rPr>
              <a:t>Attività di donazione  </a:t>
            </a:r>
            <a:r>
              <a:rPr lang="it-IT" sz="3200" b="1" dirty="0" smtClean="0">
                <a:latin typeface="+mn-lt"/>
              </a:rPr>
              <a:t>2000 – 2013*</a:t>
            </a:r>
            <a:endParaRPr lang="it-IT" sz="3200" b="1" dirty="0">
              <a:latin typeface="+mn-lt"/>
            </a:endParaRPr>
          </a:p>
        </p:txBody>
      </p:sp>
      <p:grpSp>
        <p:nvGrpSpPr>
          <p:cNvPr id="9" name="Group 15"/>
          <p:cNvGrpSpPr>
            <a:grpSpLocks/>
          </p:cNvGrpSpPr>
          <p:nvPr/>
        </p:nvGrpSpPr>
        <p:grpSpPr bwMode="auto">
          <a:xfrm>
            <a:off x="0" y="1319214"/>
            <a:ext cx="5076056" cy="469900"/>
            <a:chOff x="216" y="911"/>
            <a:chExt cx="3256" cy="296"/>
          </a:xfrm>
          <a:noFill/>
        </p:grpSpPr>
        <p:sp>
          <p:nvSpPr>
            <p:cNvPr id="10" name="Text Box 22"/>
            <p:cNvSpPr txBox="1">
              <a:spLocks noChangeArrowheads="1"/>
            </p:cNvSpPr>
            <p:nvPr/>
          </p:nvSpPr>
          <p:spPr bwMode="auto">
            <a:xfrm>
              <a:off x="216" y="912"/>
              <a:ext cx="3256" cy="291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0" hangingPunct="0">
                <a:defRPr/>
              </a:pPr>
              <a:r>
                <a:rPr lang="it-IT" sz="24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Calibri" pitchFamily="34" charset="0"/>
                </a:rPr>
                <a:t> </a:t>
              </a:r>
              <a:r>
                <a:rPr lang="it-IT" sz="2000" b="1" dirty="0" err="1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Calibri" pitchFamily="34" charset="0"/>
                </a:rPr>
                <a:t>N°</a:t>
              </a:r>
              <a:r>
                <a:rPr lang="it-IT" sz="2000" b="1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Calibri" pitchFamily="34" charset="0"/>
                </a:rPr>
                <a:t> Decessi con accertamento neurologico</a:t>
              </a:r>
              <a:endParaRPr lang="it-IT" sz="2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itchFamily="34" charset="0"/>
              </a:endParaRPr>
            </a:p>
          </p:txBody>
        </p:sp>
        <p:sp>
          <p:nvSpPr>
            <p:cNvPr id="11" name="Rettangolo arrotondato 10"/>
            <p:cNvSpPr>
              <a:spLocks noChangeArrowheads="1"/>
            </p:cNvSpPr>
            <p:nvPr/>
          </p:nvSpPr>
          <p:spPr bwMode="auto">
            <a:xfrm>
              <a:off x="249" y="911"/>
              <a:ext cx="3200" cy="296"/>
            </a:xfrm>
            <a:prstGeom prst="roundRect">
              <a:avLst>
                <a:gd name="adj" fmla="val 16667"/>
              </a:avLst>
            </a:prstGeom>
            <a:grpFill/>
            <a:ln w="25400" algn="ctr">
              <a:solidFill>
                <a:srgbClr val="C00000"/>
              </a:solidFill>
              <a:round/>
              <a:headEnd/>
              <a:tailEnd/>
            </a:ln>
            <a:effectLst>
              <a:outerShdw dist="38100" dir="2700000" algn="tl" rotWithShape="0">
                <a:srgbClr val="000000">
                  <a:alpha val="39999"/>
                </a:srgbClr>
              </a:outerShdw>
            </a:effectLst>
          </p:spPr>
          <p:txBody>
            <a:bodyPr anchor="ctr"/>
            <a:lstStyle/>
            <a:p>
              <a:pPr>
                <a:defRPr/>
              </a:pPr>
              <a:endParaRPr lang="it-IT">
                <a:solidFill>
                  <a:schemeClr val="dk1"/>
                </a:solidFill>
                <a:latin typeface="+mn-lt"/>
              </a:endParaRPr>
            </a:p>
          </p:txBody>
        </p:sp>
      </p:grpSp>
      <p:graphicFrame>
        <p:nvGraphicFramePr>
          <p:cNvPr id="12" name="Grafico 1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92558241"/>
              </p:ext>
            </p:extLst>
          </p:nvPr>
        </p:nvGraphicFramePr>
        <p:xfrm>
          <a:off x="933500" y="1844824"/>
          <a:ext cx="7200800" cy="46005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2"/>
          <p:cNvSpPr txBox="1">
            <a:spLocks noChangeArrowheads="1"/>
          </p:cNvSpPr>
          <p:nvPr/>
        </p:nvSpPr>
        <p:spPr bwMode="auto">
          <a:xfrm>
            <a:off x="0" y="612552"/>
            <a:ext cx="90678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defRPr/>
            </a:pPr>
            <a:r>
              <a:rPr lang="it-IT" sz="3200" b="1" dirty="0">
                <a:latin typeface="+mn-lt"/>
              </a:rPr>
              <a:t>Attività di donazione  1992 </a:t>
            </a:r>
            <a:r>
              <a:rPr lang="it-IT" sz="3200" b="1" dirty="0" smtClean="0">
                <a:latin typeface="+mn-lt"/>
              </a:rPr>
              <a:t>– 2013*</a:t>
            </a:r>
            <a:endParaRPr lang="it-IT" sz="3200" b="1" dirty="0">
              <a:latin typeface="+mn-lt"/>
            </a:endParaRPr>
          </a:p>
        </p:txBody>
      </p:sp>
      <p:grpSp>
        <p:nvGrpSpPr>
          <p:cNvPr id="3" name="Group 15"/>
          <p:cNvGrpSpPr>
            <a:grpSpLocks/>
          </p:cNvGrpSpPr>
          <p:nvPr/>
        </p:nvGrpSpPr>
        <p:grpSpPr bwMode="auto">
          <a:xfrm>
            <a:off x="231768" y="1285860"/>
            <a:ext cx="3340100" cy="469900"/>
            <a:chOff x="216" y="911"/>
            <a:chExt cx="3256" cy="296"/>
          </a:xfrm>
          <a:noFill/>
        </p:grpSpPr>
        <p:sp>
          <p:nvSpPr>
            <p:cNvPr id="4" name="Text Box 22"/>
            <p:cNvSpPr txBox="1">
              <a:spLocks noChangeArrowheads="1"/>
            </p:cNvSpPr>
            <p:nvPr/>
          </p:nvSpPr>
          <p:spPr bwMode="auto">
            <a:xfrm>
              <a:off x="216" y="912"/>
              <a:ext cx="3256" cy="291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0" hangingPunct="0">
                <a:defRPr/>
              </a:pPr>
              <a:r>
                <a:rPr lang="it-IT" sz="24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Calibri" pitchFamily="34" charset="0"/>
                </a:rPr>
                <a:t> </a:t>
              </a:r>
              <a:r>
                <a:rPr lang="it-IT" sz="2400" b="1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Calibri" pitchFamily="34" charset="0"/>
                </a:rPr>
                <a:t>N° Donatori Utilizzati</a:t>
              </a:r>
              <a:endParaRPr lang="it-IT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itchFamily="34" charset="0"/>
              </a:endParaRPr>
            </a:p>
          </p:txBody>
        </p:sp>
        <p:sp>
          <p:nvSpPr>
            <p:cNvPr id="5" name="Rettangolo arrotondato 4"/>
            <p:cNvSpPr>
              <a:spLocks noChangeArrowheads="1"/>
            </p:cNvSpPr>
            <p:nvPr/>
          </p:nvSpPr>
          <p:spPr bwMode="auto">
            <a:xfrm>
              <a:off x="249" y="911"/>
              <a:ext cx="3200" cy="296"/>
            </a:xfrm>
            <a:prstGeom prst="roundRect">
              <a:avLst>
                <a:gd name="adj" fmla="val 16667"/>
              </a:avLst>
            </a:prstGeom>
            <a:grpFill/>
            <a:ln w="25400" algn="ctr">
              <a:solidFill>
                <a:srgbClr val="C00000"/>
              </a:solidFill>
              <a:round/>
              <a:headEnd/>
              <a:tailEnd/>
            </a:ln>
            <a:effectLst>
              <a:outerShdw dist="38100" dir="2700000" algn="tl" rotWithShape="0">
                <a:srgbClr val="000000">
                  <a:alpha val="39999"/>
                </a:srgbClr>
              </a:outerShdw>
            </a:effectLst>
          </p:spPr>
          <p:txBody>
            <a:bodyPr anchor="ctr"/>
            <a:lstStyle/>
            <a:p>
              <a:pPr>
                <a:defRPr/>
              </a:pPr>
              <a:endParaRPr lang="it-IT">
                <a:solidFill>
                  <a:schemeClr val="dk1"/>
                </a:solidFill>
                <a:latin typeface="+mn-lt"/>
              </a:endParaRPr>
            </a:p>
          </p:txBody>
        </p:sp>
      </p:grpSp>
      <p:graphicFrame>
        <p:nvGraphicFramePr>
          <p:cNvPr id="8" name="Grafico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78523099"/>
              </p:ext>
            </p:extLst>
          </p:nvPr>
        </p:nvGraphicFramePr>
        <p:xfrm>
          <a:off x="971600" y="2132856"/>
          <a:ext cx="7200799" cy="41719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22"/>
          <p:cNvSpPr txBox="1">
            <a:spLocks noChangeArrowheads="1"/>
          </p:cNvSpPr>
          <p:nvPr/>
        </p:nvSpPr>
        <p:spPr bwMode="auto">
          <a:xfrm>
            <a:off x="0" y="612552"/>
            <a:ext cx="90678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defRPr/>
            </a:pPr>
            <a:r>
              <a:rPr lang="it-IT" sz="3200" b="1" dirty="0">
                <a:ln w="1905"/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  <a:t>Attività di donazione  1992 </a:t>
            </a:r>
            <a:r>
              <a:rPr lang="it-IT" sz="3200" b="1" dirty="0" smtClean="0">
                <a:ln w="1905"/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  <a:t>– 2013*</a:t>
            </a:r>
            <a:endParaRPr lang="it-IT" sz="3200" b="1" dirty="0">
              <a:ln w="1905"/>
              <a:solidFill>
                <a:schemeClr val="tx1">
                  <a:lumMod val="95000"/>
                  <a:lumOff val="5000"/>
                </a:schemeClr>
              </a:solidFill>
              <a:latin typeface="+mn-lt"/>
            </a:endParaRPr>
          </a:p>
        </p:txBody>
      </p:sp>
      <p:grpSp>
        <p:nvGrpSpPr>
          <p:cNvPr id="4" name="Group 15"/>
          <p:cNvGrpSpPr>
            <a:grpSpLocks/>
          </p:cNvGrpSpPr>
          <p:nvPr/>
        </p:nvGrpSpPr>
        <p:grpSpPr bwMode="auto">
          <a:xfrm>
            <a:off x="218433" y="1285860"/>
            <a:ext cx="3353435" cy="469900"/>
            <a:chOff x="249" y="911"/>
            <a:chExt cx="3269" cy="296"/>
          </a:xfrm>
          <a:noFill/>
        </p:grpSpPr>
        <p:sp>
          <p:nvSpPr>
            <p:cNvPr id="5" name="Text Box 22"/>
            <p:cNvSpPr txBox="1">
              <a:spLocks noChangeArrowheads="1"/>
            </p:cNvSpPr>
            <p:nvPr/>
          </p:nvSpPr>
          <p:spPr bwMode="auto">
            <a:xfrm>
              <a:off x="262" y="912"/>
              <a:ext cx="3256" cy="291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0" hangingPunct="0">
                <a:defRPr/>
              </a:pPr>
              <a:r>
                <a:rPr lang="it-IT" sz="24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Calibri" pitchFamily="34" charset="0"/>
                </a:rPr>
                <a:t>  </a:t>
              </a:r>
              <a:r>
                <a:rPr lang="it-IT" sz="2400" b="1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Calibri" pitchFamily="34" charset="0"/>
                </a:rPr>
                <a:t>PMP Donatori Utilizzati</a:t>
              </a:r>
              <a:endParaRPr lang="it-IT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itchFamily="34" charset="0"/>
              </a:endParaRPr>
            </a:p>
          </p:txBody>
        </p:sp>
        <p:sp>
          <p:nvSpPr>
            <p:cNvPr id="6" name="Rettangolo arrotondato 5"/>
            <p:cNvSpPr>
              <a:spLocks noChangeArrowheads="1"/>
            </p:cNvSpPr>
            <p:nvPr/>
          </p:nvSpPr>
          <p:spPr bwMode="auto">
            <a:xfrm>
              <a:off x="249" y="911"/>
              <a:ext cx="3200" cy="296"/>
            </a:xfrm>
            <a:prstGeom prst="roundRect">
              <a:avLst>
                <a:gd name="adj" fmla="val 16667"/>
              </a:avLst>
            </a:prstGeom>
            <a:grpFill/>
            <a:ln w="25400" algn="ctr">
              <a:solidFill>
                <a:srgbClr val="C00000"/>
              </a:solidFill>
              <a:round/>
              <a:headEnd/>
              <a:tailEnd/>
            </a:ln>
            <a:effectLst>
              <a:outerShdw dist="38100" dir="2700000" algn="tl" rotWithShape="0">
                <a:srgbClr val="000000">
                  <a:alpha val="39999"/>
                </a:srgbClr>
              </a:outerShdw>
            </a:effectLst>
          </p:spPr>
          <p:txBody>
            <a:bodyPr anchor="ctr"/>
            <a:lstStyle/>
            <a:p>
              <a:pPr>
                <a:defRPr/>
              </a:pPr>
              <a:endParaRPr lang="it-IT">
                <a:solidFill>
                  <a:schemeClr val="dk1"/>
                </a:solidFill>
                <a:latin typeface="+mn-lt"/>
              </a:endParaRPr>
            </a:p>
          </p:txBody>
        </p:sp>
      </p:grpSp>
      <p:graphicFrame>
        <p:nvGraphicFramePr>
          <p:cNvPr id="8" name="Grafico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70476863"/>
              </p:ext>
            </p:extLst>
          </p:nvPr>
        </p:nvGraphicFramePr>
        <p:xfrm>
          <a:off x="899592" y="1988840"/>
          <a:ext cx="7272808" cy="438797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Grafico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44342509"/>
              </p:ext>
            </p:extLst>
          </p:nvPr>
        </p:nvGraphicFramePr>
        <p:xfrm>
          <a:off x="395536" y="1429321"/>
          <a:ext cx="8136904" cy="51339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Text Box 4"/>
          <p:cNvSpPr txBox="1">
            <a:spLocks noChangeArrowheads="1"/>
          </p:cNvSpPr>
          <p:nvPr/>
        </p:nvSpPr>
        <p:spPr bwMode="auto">
          <a:xfrm>
            <a:off x="0" y="642938"/>
            <a:ext cx="9383713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>
              <a:defRPr/>
            </a:pPr>
            <a:r>
              <a:rPr lang="it-IT" sz="2800" b="1" dirty="0">
                <a:ln w="1905"/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  <a:t>Attività di donazione per regione – Anno </a:t>
            </a:r>
            <a:r>
              <a:rPr lang="it-IT" sz="2800" b="1" dirty="0" smtClean="0">
                <a:ln w="1905"/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  <a:t>2012 </a:t>
            </a:r>
            <a:r>
              <a:rPr lang="it-IT" sz="2800" b="1" dirty="0">
                <a:ln w="1905"/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  <a:t>vs </a:t>
            </a:r>
            <a:r>
              <a:rPr lang="it-IT" sz="2800" b="1" dirty="0" smtClean="0">
                <a:ln w="1905"/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  <a:t>2013*</a:t>
            </a:r>
            <a:endParaRPr lang="it-IT" sz="2800" b="1" dirty="0">
              <a:ln w="1905"/>
              <a:solidFill>
                <a:schemeClr val="tx1">
                  <a:lumMod val="95000"/>
                  <a:lumOff val="5000"/>
                </a:schemeClr>
              </a:solidFill>
              <a:latin typeface="+mn-lt"/>
            </a:endParaRPr>
          </a:p>
        </p:txBody>
      </p:sp>
      <p:grpSp>
        <p:nvGrpSpPr>
          <p:cNvPr id="9" name="Group 15"/>
          <p:cNvGrpSpPr>
            <a:grpSpLocks/>
          </p:cNvGrpSpPr>
          <p:nvPr/>
        </p:nvGrpSpPr>
        <p:grpSpPr bwMode="auto">
          <a:xfrm>
            <a:off x="0" y="1196752"/>
            <a:ext cx="5076056" cy="469900"/>
            <a:chOff x="216" y="911"/>
            <a:chExt cx="3256" cy="296"/>
          </a:xfrm>
          <a:noFill/>
        </p:grpSpPr>
        <p:sp>
          <p:nvSpPr>
            <p:cNvPr id="10" name="Text Box 22"/>
            <p:cNvSpPr txBox="1">
              <a:spLocks noChangeArrowheads="1"/>
            </p:cNvSpPr>
            <p:nvPr/>
          </p:nvSpPr>
          <p:spPr bwMode="auto">
            <a:xfrm>
              <a:off x="216" y="912"/>
              <a:ext cx="3256" cy="291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0" hangingPunct="0">
                <a:defRPr/>
              </a:pPr>
              <a:r>
                <a:rPr lang="it-IT" sz="24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Calibri" pitchFamily="34" charset="0"/>
                </a:rPr>
                <a:t> </a:t>
              </a:r>
              <a:r>
                <a:rPr lang="it-IT" sz="2000" b="1" dirty="0" err="1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Calibri" pitchFamily="34" charset="0"/>
                </a:rPr>
                <a:t>N°</a:t>
              </a:r>
              <a:r>
                <a:rPr lang="it-IT" sz="2000" b="1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Calibri" pitchFamily="34" charset="0"/>
                </a:rPr>
                <a:t> Decessi con accertamento neurologico</a:t>
              </a:r>
              <a:endParaRPr lang="it-IT" sz="2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itchFamily="34" charset="0"/>
              </a:endParaRPr>
            </a:p>
          </p:txBody>
        </p:sp>
        <p:sp>
          <p:nvSpPr>
            <p:cNvPr id="12" name="Rettangolo arrotondato 11"/>
            <p:cNvSpPr>
              <a:spLocks noChangeArrowheads="1"/>
            </p:cNvSpPr>
            <p:nvPr/>
          </p:nvSpPr>
          <p:spPr bwMode="auto">
            <a:xfrm>
              <a:off x="249" y="911"/>
              <a:ext cx="3200" cy="296"/>
            </a:xfrm>
            <a:prstGeom prst="roundRect">
              <a:avLst>
                <a:gd name="adj" fmla="val 16667"/>
              </a:avLst>
            </a:prstGeom>
            <a:grpFill/>
            <a:ln w="25400" algn="ctr">
              <a:solidFill>
                <a:srgbClr val="C00000"/>
              </a:solidFill>
              <a:round/>
              <a:headEnd/>
              <a:tailEnd/>
            </a:ln>
            <a:effectLst>
              <a:outerShdw dist="38100" dir="2700000" algn="tl" rotWithShape="0">
                <a:srgbClr val="000000">
                  <a:alpha val="39999"/>
                </a:srgbClr>
              </a:outerShdw>
            </a:effectLst>
          </p:spPr>
          <p:txBody>
            <a:bodyPr anchor="ctr"/>
            <a:lstStyle/>
            <a:p>
              <a:pPr>
                <a:defRPr/>
              </a:pPr>
              <a:endParaRPr lang="it-IT">
                <a:solidFill>
                  <a:schemeClr val="dk1"/>
                </a:solidFill>
                <a:latin typeface="+mn-lt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" name="Grafico 1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89709005"/>
              </p:ext>
            </p:extLst>
          </p:nvPr>
        </p:nvGraphicFramePr>
        <p:xfrm>
          <a:off x="395536" y="1413223"/>
          <a:ext cx="8103269" cy="51339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0" y="672877"/>
            <a:ext cx="9383713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>
              <a:defRPr/>
            </a:pPr>
            <a:r>
              <a:rPr lang="it-IT" sz="2800" b="1" dirty="0">
                <a:ln w="1905"/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  <a:t>Attività di donazione per regione – Anno </a:t>
            </a:r>
            <a:r>
              <a:rPr lang="it-IT" sz="2800" b="1" dirty="0" smtClean="0">
                <a:ln w="1905"/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  <a:t>2012 </a:t>
            </a:r>
            <a:r>
              <a:rPr lang="it-IT" sz="2800" b="1" dirty="0">
                <a:ln w="1905"/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  <a:t>vs </a:t>
            </a:r>
            <a:r>
              <a:rPr lang="it-IT" sz="2800" b="1" dirty="0" smtClean="0">
                <a:ln w="1905"/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  <a:t>2013*</a:t>
            </a:r>
            <a:endParaRPr lang="it-IT" sz="2800" b="1" dirty="0">
              <a:ln w="1905"/>
              <a:solidFill>
                <a:schemeClr val="tx1">
                  <a:lumMod val="95000"/>
                  <a:lumOff val="5000"/>
                </a:schemeClr>
              </a:solidFill>
              <a:latin typeface="+mn-lt"/>
            </a:endParaRPr>
          </a:p>
        </p:txBody>
      </p:sp>
      <p:grpSp>
        <p:nvGrpSpPr>
          <p:cNvPr id="9" name="Group 15"/>
          <p:cNvGrpSpPr>
            <a:grpSpLocks/>
          </p:cNvGrpSpPr>
          <p:nvPr/>
        </p:nvGrpSpPr>
        <p:grpSpPr bwMode="auto">
          <a:xfrm>
            <a:off x="0" y="1196752"/>
            <a:ext cx="5076056" cy="469900"/>
            <a:chOff x="216" y="911"/>
            <a:chExt cx="3256" cy="296"/>
          </a:xfrm>
          <a:noFill/>
        </p:grpSpPr>
        <p:sp>
          <p:nvSpPr>
            <p:cNvPr id="11" name="Text Box 22"/>
            <p:cNvSpPr txBox="1">
              <a:spLocks noChangeArrowheads="1"/>
            </p:cNvSpPr>
            <p:nvPr/>
          </p:nvSpPr>
          <p:spPr bwMode="auto">
            <a:xfrm>
              <a:off x="216" y="912"/>
              <a:ext cx="3256" cy="291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0" hangingPunct="0">
                <a:defRPr/>
              </a:pPr>
              <a:r>
                <a:rPr lang="it-IT" sz="24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Calibri" pitchFamily="34" charset="0"/>
                </a:rPr>
                <a:t> </a:t>
              </a:r>
              <a:r>
                <a:rPr lang="it-IT" sz="20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Calibri" pitchFamily="34" charset="0"/>
                </a:rPr>
                <a:t>PMP </a:t>
              </a:r>
              <a:r>
                <a:rPr lang="it-IT" sz="2000" b="1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Calibri" pitchFamily="34" charset="0"/>
                </a:rPr>
                <a:t>Decessi con accertamento neurologico</a:t>
              </a:r>
              <a:endParaRPr lang="it-IT" sz="2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itchFamily="34" charset="0"/>
              </a:endParaRPr>
            </a:p>
          </p:txBody>
        </p:sp>
        <p:sp>
          <p:nvSpPr>
            <p:cNvPr id="12" name="Rettangolo arrotondato 11"/>
            <p:cNvSpPr>
              <a:spLocks noChangeArrowheads="1"/>
            </p:cNvSpPr>
            <p:nvPr/>
          </p:nvSpPr>
          <p:spPr bwMode="auto">
            <a:xfrm>
              <a:off x="249" y="911"/>
              <a:ext cx="3200" cy="296"/>
            </a:xfrm>
            <a:prstGeom prst="roundRect">
              <a:avLst>
                <a:gd name="adj" fmla="val 16667"/>
              </a:avLst>
            </a:prstGeom>
            <a:grpFill/>
            <a:ln w="25400" algn="ctr">
              <a:solidFill>
                <a:srgbClr val="C00000"/>
              </a:solidFill>
              <a:round/>
              <a:headEnd/>
              <a:tailEnd/>
            </a:ln>
            <a:effectLst>
              <a:outerShdw dist="38100" dir="2700000" algn="tl" rotWithShape="0">
                <a:srgbClr val="000000">
                  <a:alpha val="39999"/>
                </a:srgbClr>
              </a:outerShdw>
            </a:effectLst>
          </p:spPr>
          <p:txBody>
            <a:bodyPr anchor="ctr"/>
            <a:lstStyle/>
            <a:p>
              <a:pPr>
                <a:defRPr/>
              </a:pPr>
              <a:endParaRPr lang="it-IT">
                <a:solidFill>
                  <a:schemeClr val="dk1"/>
                </a:solidFill>
                <a:latin typeface="+mn-lt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Grafico 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37904921"/>
              </p:ext>
            </p:extLst>
          </p:nvPr>
        </p:nvGraphicFramePr>
        <p:xfrm>
          <a:off x="251519" y="1268760"/>
          <a:ext cx="8064897" cy="51339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pSp>
        <p:nvGrpSpPr>
          <p:cNvPr id="4" name="Group 15"/>
          <p:cNvGrpSpPr>
            <a:grpSpLocks/>
          </p:cNvGrpSpPr>
          <p:nvPr/>
        </p:nvGrpSpPr>
        <p:grpSpPr bwMode="auto">
          <a:xfrm>
            <a:off x="89247" y="1246065"/>
            <a:ext cx="3125431" cy="468423"/>
            <a:chOff x="303" y="977"/>
            <a:chExt cx="3256" cy="318"/>
          </a:xfrm>
          <a:noFill/>
        </p:grpSpPr>
        <p:sp>
          <p:nvSpPr>
            <p:cNvPr id="5" name="Text Box 22"/>
            <p:cNvSpPr txBox="1">
              <a:spLocks noChangeArrowheads="1"/>
            </p:cNvSpPr>
            <p:nvPr/>
          </p:nvSpPr>
          <p:spPr bwMode="auto">
            <a:xfrm>
              <a:off x="303" y="977"/>
              <a:ext cx="3256" cy="313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 eaLnBrk="0" hangingPunct="0">
                <a:defRPr/>
              </a:pPr>
              <a:r>
                <a:rPr lang="it-IT" sz="24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Calibri" pitchFamily="34" charset="0"/>
                </a:rPr>
                <a:t> </a:t>
              </a:r>
              <a:r>
                <a:rPr lang="it-IT" sz="2400" b="1" dirty="0" err="1">
                  <a:solidFill>
                    <a:schemeClr val="tx1">
                      <a:lumMod val="95000"/>
                      <a:lumOff val="5000"/>
                    </a:schemeClr>
                  </a:solidFill>
                  <a:latin typeface="Calibri" pitchFamily="34" charset="0"/>
                </a:rPr>
                <a:t>N°</a:t>
              </a:r>
              <a:r>
                <a:rPr lang="it-IT" sz="24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Calibri" pitchFamily="34" charset="0"/>
                </a:rPr>
                <a:t> </a:t>
              </a:r>
              <a:r>
                <a:rPr lang="it-IT" sz="2400" b="1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Calibri" pitchFamily="34" charset="0"/>
                </a:rPr>
                <a:t>Donatori</a:t>
              </a:r>
              <a:endParaRPr lang="it-IT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itchFamily="34" charset="0"/>
              </a:endParaRPr>
            </a:p>
          </p:txBody>
        </p:sp>
        <p:sp>
          <p:nvSpPr>
            <p:cNvPr id="6" name="Rettangolo arrotondato 5"/>
            <p:cNvSpPr>
              <a:spLocks noChangeArrowheads="1"/>
            </p:cNvSpPr>
            <p:nvPr/>
          </p:nvSpPr>
          <p:spPr bwMode="auto">
            <a:xfrm>
              <a:off x="355" y="999"/>
              <a:ext cx="3200" cy="296"/>
            </a:xfrm>
            <a:prstGeom prst="roundRect">
              <a:avLst>
                <a:gd name="adj" fmla="val 16667"/>
              </a:avLst>
            </a:prstGeom>
            <a:grpFill/>
            <a:ln w="25400" algn="ctr">
              <a:solidFill>
                <a:srgbClr val="C00000"/>
              </a:solidFill>
              <a:round/>
              <a:headEnd/>
              <a:tailEnd/>
            </a:ln>
            <a:effectLst>
              <a:outerShdw dist="38100" dir="2700000" algn="tl" rotWithShape="0">
                <a:srgbClr val="000000">
                  <a:alpha val="39999"/>
                </a:srgbClr>
              </a:outerShdw>
            </a:effectLst>
          </p:spPr>
          <p:txBody>
            <a:bodyPr anchor="ctr"/>
            <a:lstStyle/>
            <a:p>
              <a:pPr>
                <a:defRPr/>
              </a:pPr>
              <a:endParaRPr lang="it-IT">
                <a:solidFill>
                  <a:schemeClr val="dk1"/>
                </a:solidFill>
                <a:latin typeface="+mn-lt"/>
              </a:endParaRPr>
            </a:p>
          </p:txBody>
        </p:sp>
      </p:grp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0" y="642938"/>
            <a:ext cx="9383713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>
              <a:defRPr/>
            </a:pPr>
            <a:r>
              <a:rPr lang="it-IT" sz="2800" b="1" dirty="0">
                <a:ln w="1905"/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  <a:t>Attività di donazione per regione – Anno </a:t>
            </a:r>
            <a:r>
              <a:rPr lang="it-IT" sz="2800" b="1" dirty="0" smtClean="0">
                <a:ln w="1905"/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  <a:t>2012 </a:t>
            </a:r>
            <a:r>
              <a:rPr lang="it-IT" sz="2800" b="1" dirty="0">
                <a:ln w="1905"/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  <a:t>vs </a:t>
            </a:r>
            <a:r>
              <a:rPr lang="it-IT" sz="2800" b="1" dirty="0" smtClean="0">
                <a:ln w="1905"/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  <a:t>2013*</a:t>
            </a:r>
            <a:endParaRPr lang="it-IT" sz="2800" b="1" dirty="0">
              <a:ln w="1905"/>
              <a:solidFill>
                <a:schemeClr val="tx1">
                  <a:lumMod val="95000"/>
                  <a:lumOff val="5000"/>
                </a:schemeClr>
              </a:solidFill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" name="Grafico 1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02002082"/>
              </p:ext>
            </p:extLst>
          </p:nvPr>
        </p:nvGraphicFramePr>
        <p:xfrm>
          <a:off x="323528" y="1588987"/>
          <a:ext cx="7959253" cy="493635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pSp>
        <p:nvGrpSpPr>
          <p:cNvPr id="3" name="Group 15"/>
          <p:cNvGrpSpPr>
            <a:grpSpLocks/>
          </p:cNvGrpSpPr>
          <p:nvPr/>
        </p:nvGrpSpPr>
        <p:grpSpPr bwMode="auto">
          <a:xfrm>
            <a:off x="89247" y="1246065"/>
            <a:ext cx="3482514" cy="468423"/>
            <a:chOff x="303" y="977"/>
            <a:chExt cx="3628" cy="318"/>
          </a:xfrm>
          <a:noFill/>
        </p:grpSpPr>
        <p:sp>
          <p:nvSpPr>
            <p:cNvPr id="4" name="Text Box 22"/>
            <p:cNvSpPr txBox="1">
              <a:spLocks noChangeArrowheads="1"/>
            </p:cNvSpPr>
            <p:nvPr/>
          </p:nvSpPr>
          <p:spPr bwMode="auto">
            <a:xfrm>
              <a:off x="303" y="977"/>
              <a:ext cx="3554" cy="313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ctr" eaLnBrk="0" hangingPunct="0">
                <a:defRPr/>
              </a:pPr>
              <a:r>
                <a:rPr lang="it-IT" sz="2400" b="1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Calibri" pitchFamily="34" charset="0"/>
                </a:rPr>
                <a:t>PMP Donatori</a:t>
              </a:r>
              <a:endParaRPr lang="it-IT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itchFamily="34" charset="0"/>
              </a:endParaRPr>
            </a:p>
          </p:txBody>
        </p:sp>
        <p:sp>
          <p:nvSpPr>
            <p:cNvPr id="5" name="Rettangolo arrotondato 4"/>
            <p:cNvSpPr>
              <a:spLocks noChangeArrowheads="1"/>
            </p:cNvSpPr>
            <p:nvPr/>
          </p:nvSpPr>
          <p:spPr bwMode="auto">
            <a:xfrm>
              <a:off x="355" y="999"/>
              <a:ext cx="3576" cy="296"/>
            </a:xfrm>
            <a:prstGeom prst="roundRect">
              <a:avLst>
                <a:gd name="adj" fmla="val 16667"/>
              </a:avLst>
            </a:prstGeom>
            <a:grpFill/>
            <a:ln w="25400" algn="ctr">
              <a:solidFill>
                <a:srgbClr val="C00000"/>
              </a:solidFill>
              <a:round/>
              <a:headEnd/>
              <a:tailEnd/>
            </a:ln>
            <a:effectLst>
              <a:outerShdw dist="38100" dir="2700000" algn="tl" rotWithShape="0">
                <a:srgbClr val="000000">
                  <a:alpha val="39999"/>
                </a:srgbClr>
              </a:outerShdw>
            </a:effectLst>
          </p:spPr>
          <p:txBody>
            <a:bodyPr anchor="ctr"/>
            <a:lstStyle/>
            <a:p>
              <a:pPr>
                <a:defRPr/>
              </a:pPr>
              <a:endParaRPr lang="it-IT">
                <a:solidFill>
                  <a:schemeClr val="dk1"/>
                </a:solidFill>
                <a:latin typeface="+mn-lt"/>
              </a:endParaRPr>
            </a:p>
          </p:txBody>
        </p:sp>
      </p:grp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0" y="642938"/>
            <a:ext cx="9383713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>
              <a:defRPr/>
            </a:pPr>
            <a:r>
              <a:rPr lang="it-IT" sz="2800" b="1" dirty="0">
                <a:ln w="1905"/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  <a:t>Attività di donazione per regione – Anno </a:t>
            </a:r>
            <a:r>
              <a:rPr lang="it-IT" sz="2800" b="1" dirty="0" smtClean="0">
                <a:ln w="1905"/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  <a:t>2012 </a:t>
            </a:r>
            <a:r>
              <a:rPr lang="it-IT" sz="2800" b="1" dirty="0">
                <a:ln w="1905"/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  <a:t>vs </a:t>
            </a:r>
            <a:r>
              <a:rPr lang="it-IT" sz="2800" b="1" dirty="0" smtClean="0">
                <a:ln w="1905"/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  <a:t>2013*</a:t>
            </a:r>
            <a:endParaRPr lang="it-IT" sz="2800" b="1" dirty="0">
              <a:ln w="1905"/>
              <a:solidFill>
                <a:schemeClr val="tx1">
                  <a:lumMod val="95000"/>
                  <a:lumOff val="5000"/>
                </a:schemeClr>
              </a:solidFill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Grafico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9381604"/>
              </p:ext>
            </p:extLst>
          </p:nvPr>
        </p:nvGraphicFramePr>
        <p:xfrm>
          <a:off x="251952" y="1412775"/>
          <a:ext cx="7772687" cy="51339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pSp>
        <p:nvGrpSpPr>
          <p:cNvPr id="5" name="Group 15"/>
          <p:cNvGrpSpPr>
            <a:grpSpLocks/>
          </p:cNvGrpSpPr>
          <p:nvPr/>
        </p:nvGrpSpPr>
        <p:grpSpPr bwMode="auto">
          <a:xfrm>
            <a:off x="71406" y="1285860"/>
            <a:ext cx="3306248" cy="469897"/>
            <a:chOff x="249" y="888"/>
            <a:chExt cx="3223" cy="319"/>
          </a:xfrm>
          <a:noFill/>
        </p:grpSpPr>
        <p:sp>
          <p:nvSpPr>
            <p:cNvPr id="6" name="Text Box 22"/>
            <p:cNvSpPr txBox="1">
              <a:spLocks noChangeArrowheads="1"/>
            </p:cNvSpPr>
            <p:nvPr/>
          </p:nvSpPr>
          <p:spPr bwMode="auto">
            <a:xfrm>
              <a:off x="425" y="888"/>
              <a:ext cx="3047" cy="313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0" hangingPunct="0">
                <a:defRPr/>
              </a:pPr>
              <a:r>
                <a:rPr lang="it-IT" sz="24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Calibri" pitchFamily="34" charset="0"/>
                </a:rPr>
                <a:t> </a:t>
              </a:r>
              <a:r>
                <a:rPr lang="it-IT" sz="2400" b="1" dirty="0" err="1">
                  <a:solidFill>
                    <a:schemeClr val="tx1">
                      <a:lumMod val="95000"/>
                      <a:lumOff val="5000"/>
                    </a:schemeClr>
                  </a:solidFill>
                  <a:latin typeface="Calibri" pitchFamily="34" charset="0"/>
                </a:rPr>
                <a:t>N°</a:t>
              </a:r>
              <a:r>
                <a:rPr lang="it-IT" sz="24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Calibri" pitchFamily="34" charset="0"/>
                </a:rPr>
                <a:t> Donatori Utilizzati</a:t>
              </a:r>
            </a:p>
          </p:txBody>
        </p:sp>
        <p:sp>
          <p:nvSpPr>
            <p:cNvPr id="7" name="Rettangolo arrotondato 6"/>
            <p:cNvSpPr>
              <a:spLocks noChangeArrowheads="1"/>
            </p:cNvSpPr>
            <p:nvPr/>
          </p:nvSpPr>
          <p:spPr bwMode="auto">
            <a:xfrm>
              <a:off x="249" y="911"/>
              <a:ext cx="3200" cy="296"/>
            </a:xfrm>
            <a:prstGeom prst="roundRect">
              <a:avLst>
                <a:gd name="adj" fmla="val 16667"/>
              </a:avLst>
            </a:prstGeom>
            <a:grpFill/>
            <a:ln w="25400" algn="ctr">
              <a:solidFill>
                <a:srgbClr val="C00000"/>
              </a:solidFill>
              <a:round/>
              <a:headEnd/>
              <a:tailEnd/>
            </a:ln>
            <a:effectLst>
              <a:outerShdw dist="38100" dir="2700000" algn="tl" rotWithShape="0">
                <a:srgbClr val="000000">
                  <a:alpha val="39999"/>
                </a:srgbClr>
              </a:outerShdw>
            </a:effectLst>
          </p:spPr>
          <p:txBody>
            <a:bodyPr anchor="ctr"/>
            <a:lstStyle/>
            <a:p>
              <a:pPr>
                <a:defRPr/>
              </a:pPr>
              <a:endParaRPr lang="it-IT">
                <a:solidFill>
                  <a:schemeClr val="dk1"/>
                </a:solidFill>
                <a:latin typeface="+mn-lt"/>
              </a:endParaRPr>
            </a:p>
          </p:txBody>
        </p:sp>
      </p:grp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0" y="642938"/>
            <a:ext cx="9383713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>
              <a:defRPr/>
            </a:pPr>
            <a:r>
              <a:rPr lang="it-IT" sz="2800" b="1" dirty="0">
                <a:ln w="1905"/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  <a:t>Attività di donazione per regione – Anno </a:t>
            </a:r>
            <a:r>
              <a:rPr lang="it-IT" sz="2800" b="1" dirty="0" smtClean="0">
                <a:ln w="1905"/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  <a:t>2012 </a:t>
            </a:r>
            <a:r>
              <a:rPr lang="it-IT" sz="2800" b="1" dirty="0">
                <a:ln w="1905"/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  <a:t>vs </a:t>
            </a:r>
            <a:r>
              <a:rPr lang="it-IT" sz="2800" b="1" dirty="0" smtClean="0">
                <a:ln w="1905"/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  <a:t>2013*</a:t>
            </a:r>
            <a:endParaRPr lang="it-IT" sz="2800" b="1" dirty="0">
              <a:ln w="1905"/>
              <a:solidFill>
                <a:schemeClr val="tx1">
                  <a:lumMod val="95000"/>
                  <a:lumOff val="5000"/>
                </a:schemeClr>
              </a:solidFill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" name="Grafico 1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52149333"/>
              </p:ext>
            </p:extLst>
          </p:nvPr>
        </p:nvGraphicFramePr>
        <p:xfrm>
          <a:off x="323528" y="1424332"/>
          <a:ext cx="7829922" cy="51339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pSp>
        <p:nvGrpSpPr>
          <p:cNvPr id="4" name="Group 15"/>
          <p:cNvGrpSpPr>
            <a:grpSpLocks/>
          </p:cNvGrpSpPr>
          <p:nvPr/>
        </p:nvGrpSpPr>
        <p:grpSpPr bwMode="auto">
          <a:xfrm>
            <a:off x="142876" y="1193803"/>
            <a:ext cx="3500430" cy="469897"/>
            <a:chOff x="216" y="888"/>
            <a:chExt cx="3324" cy="319"/>
          </a:xfrm>
          <a:noFill/>
        </p:grpSpPr>
        <p:sp>
          <p:nvSpPr>
            <p:cNvPr id="5" name="Text Box 22"/>
            <p:cNvSpPr txBox="1">
              <a:spLocks noChangeArrowheads="1"/>
            </p:cNvSpPr>
            <p:nvPr/>
          </p:nvSpPr>
          <p:spPr bwMode="auto">
            <a:xfrm>
              <a:off x="216" y="888"/>
              <a:ext cx="3324" cy="313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 eaLnBrk="0" hangingPunct="0">
                <a:defRPr/>
              </a:pPr>
              <a:r>
                <a:rPr lang="it-IT" sz="24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Calibri" pitchFamily="34" charset="0"/>
                </a:rPr>
                <a:t> PMP Donatori Utilizzati</a:t>
              </a:r>
            </a:p>
          </p:txBody>
        </p:sp>
        <p:sp>
          <p:nvSpPr>
            <p:cNvPr id="6" name="Rettangolo arrotondato 5"/>
            <p:cNvSpPr>
              <a:spLocks noChangeArrowheads="1"/>
            </p:cNvSpPr>
            <p:nvPr/>
          </p:nvSpPr>
          <p:spPr bwMode="auto">
            <a:xfrm>
              <a:off x="249" y="911"/>
              <a:ext cx="3200" cy="296"/>
            </a:xfrm>
            <a:prstGeom prst="roundRect">
              <a:avLst>
                <a:gd name="adj" fmla="val 16667"/>
              </a:avLst>
            </a:prstGeom>
            <a:grpFill/>
            <a:ln w="25400" algn="ctr">
              <a:solidFill>
                <a:srgbClr val="C00000"/>
              </a:solidFill>
              <a:round/>
              <a:headEnd/>
              <a:tailEnd/>
            </a:ln>
            <a:effectLst>
              <a:outerShdw dist="38100" dir="2700000" algn="tl" rotWithShape="0">
                <a:srgbClr val="000000">
                  <a:alpha val="39999"/>
                </a:srgbClr>
              </a:outerShdw>
            </a:effectLst>
          </p:spPr>
          <p:txBody>
            <a:bodyPr anchor="ctr"/>
            <a:lstStyle/>
            <a:p>
              <a:pPr>
                <a:defRPr/>
              </a:pPr>
              <a:endParaRPr lang="it-IT">
                <a:solidFill>
                  <a:schemeClr val="dk1"/>
                </a:solidFill>
                <a:latin typeface="+mn-lt"/>
              </a:endParaRPr>
            </a:p>
          </p:txBody>
        </p:sp>
      </p:grp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0" y="642938"/>
            <a:ext cx="9383713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>
              <a:defRPr/>
            </a:pPr>
            <a:r>
              <a:rPr lang="it-IT" sz="2800" b="1" dirty="0">
                <a:ln w="1905"/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  <a:t>Attività di donazione per regione – Anno </a:t>
            </a:r>
            <a:r>
              <a:rPr lang="it-IT" sz="2800" b="1" dirty="0" smtClean="0">
                <a:ln w="1905"/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  <a:t>2012 </a:t>
            </a:r>
            <a:r>
              <a:rPr lang="it-IT" sz="2800" b="1" dirty="0">
                <a:ln w="1905"/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  <a:t>vs </a:t>
            </a:r>
            <a:r>
              <a:rPr lang="it-IT" sz="2800" b="1" dirty="0" smtClean="0">
                <a:ln w="1905"/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  <a:t>2013*</a:t>
            </a:r>
            <a:endParaRPr lang="it-IT" sz="2800" b="1" dirty="0">
              <a:ln w="1905"/>
              <a:solidFill>
                <a:schemeClr val="tx1">
                  <a:lumMod val="95000"/>
                  <a:lumOff val="5000"/>
                </a:schemeClr>
              </a:solidFill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988" name="Text Box 4"/>
          <p:cNvSpPr txBox="1">
            <a:spLocks noChangeArrowheads="1"/>
          </p:cNvSpPr>
          <p:nvPr/>
        </p:nvSpPr>
        <p:spPr bwMode="auto">
          <a:xfrm>
            <a:off x="0" y="612552"/>
            <a:ext cx="90678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>
              <a:defRPr/>
            </a:pPr>
            <a:r>
              <a:rPr lang="it-IT" sz="2400" b="1" dirty="0">
                <a:latin typeface="+mj-lt"/>
              </a:rPr>
              <a:t>Confronto </a:t>
            </a:r>
            <a:r>
              <a:rPr lang="it-IT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rPr>
              <a:t>Decessi con accertamento neurologico </a:t>
            </a:r>
            <a:r>
              <a:rPr lang="it-IT" sz="2400" b="1" dirty="0" smtClean="0">
                <a:latin typeface="+mj-lt"/>
              </a:rPr>
              <a:t>- 2012 </a:t>
            </a:r>
            <a:r>
              <a:rPr lang="it-IT" sz="2400" b="1" dirty="0">
                <a:latin typeface="+mj-lt"/>
              </a:rPr>
              <a:t>vs </a:t>
            </a:r>
            <a:r>
              <a:rPr lang="it-IT" sz="2400" b="1" dirty="0" smtClean="0">
                <a:latin typeface="+mj-lt"/>
              </a:rPr>
              <a:t>2013*</a:t>
            </a:r>
            <a:endParaRPr lang="it-IT" sz="2400" b="1" dirty="0">
              <a:latin typeface="+mj-lt"/>
            </a:endParaRPr>
          </a:p>
        </p:txBody>
      </p:sp>
      <p:sp>
        <p:nvSpPr>
          <p:cNvPr id="15" name="Rectangle 6"/>
          <p:cNvSpPr>
            <a:spLocks noChangeArrowheads="1"/>
          </p:cNvSpPr>
          <p:nvPr/>
        </p:nvSpPr>
        <p:spPr bwMode="auto">
          <a:xfrm>
            <a:off x="5292080" y="1332000"/>
            <a:ext cx="2725737" cy="400050"/>
          </a:xfrm>
          <a:prstGeom prst="rect">
            <a:avLst/>
          </a:prstGeom>
          <a:solidFill>
            <a:schemeClr val="bg1"/>
          </a:solidFill>
          <a:ln w="9525">
            <a:solidFill>
              <a:srgbClr val="006600"/>
            </a:solidFill>
            <a:miter lim="800000"/>
            <a:headEnd/>
            <a:tailEnd/>
          </a:ln>
          <a:effectLst>
            <a:outerShdw dist="35921" dir="2700000" algn="ctr" rotWithShape="0">
              <a:srgbClr val="808080"/>
            </a:outerShdw>
          </a:effectLst>
        </p:spPr>
        <p:txBody>
          <a:bodyPr>
            <a:spAutoFit/>
          </a:bodyPr>
          <a:lstStyle/>
          <a:p>
            <a:pPr algn="ctr">
              <a:defRPr/>
            </a:pPr>
            <a:r>
              <a:rPr lang="it-IT" sz="2000" b="1" i="1" dirty="0">
                <a:latin typeface="Calibri" pitchFamily="34" charset="0"/>
              </a:rPr>
              <a:t>Anno </a:t>
            </a:r>
            <a:r>
              <a:rPr lang="it-IT" sz="2000" b="1" i="1" dirty="0" smtClean="0">
                <a:latin typeface="Calibri" pitchFamily="34" charset="0"/>
              </a:rPr>
              <a:t>2013: 2270</a:t>
            </a:r>
            <a:endParaRPr lang="it-IT" sz="2000" b="1" i="1" dirty="0">
              <a:latin typeface="Calibri" pitchFamily="34" charset="0"/>
            </a:endParaRPr>
          </a:p>
        </p:txBody>
      </p:sp>
      <p:sp>
        <p:nvSpPr>
          <p:cNvPr id="8" name="Rectangle 6"/>
          <p:cNvSpPr>
            <a:spLocks noChangeArrowheads="1"/>
          </p:cNvSpPr>
          <p:nvPr/>
        </p:nvSpPr>
        <p:spPr bwMode="auto">
          <a:xfrm>
            <a:off x="1296000" y="1332000"/>
            <a:ext cx="2725737" cy="400050"/>
          </a:xfrm>
          <a:prstGeom prst="rect">
            <a:avLst/>
          </a:prstGeom>
          <a:solidFill>
            <a:schemeClr val="bg1"/>
          </a:solidFill>
          <a:ln w="9525">
            <a:solidFill>
              <a:srgbClr val="006600"/>
            </a:solidFill>
            <a:miter lim="800000"/>
            <a:headEnd/>
            <a:tailEnd/>
          </a:ln>
          <a:effectLst>
            <a:outerShdw dist="35921" dir="2700000" algn="ctr" rotWithShape="0">
              <a:srgbClr val="808080"/>
            </a:outerShdw>
          </a:effectLst>
        </p:spPr>
        <p:txBody>
          <a:bodyPr>
            <a:spAutoFit/>
          </a:bodyPr>
          <a:lstStyle/>
          <a:p>
            <a:pPr algn="ctr">
              <a:defRPr/>
            </a:pPr>
            <a:r>
              <a:rPr lang="it-IT" sz="2000" b="1" i="1" dirty="0">
                <a:latin typeface="Calibri" pitchFamily="34" charset="0"/>
              </a:rPr>
              <a:t>Anno </a:t>
            </a:r>
            <a:r>
              <a:rPr lang="it-IT" sz="2000" b="1" i="1" dirty="0" smtClean="0">
                <a:latin typeface="Calibri" pitchFamily="34" charset="0"/>
              </a:rPr>
              <a:t>2012: 2271</a:t>
            </a:r>
            <a:endParaRPr lang="it-IT" sz="2000" b="1" i="1" dirty="0">
              <a:latin typeface="Calibri" pitchFamily="34" charset="0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016000"/>
            <a:ext cx="4176713" cy="4213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8000" y="2017225"/>
            <a:ext cx="4176000" cy="421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6"/>
          <p:cNvSpPr>
            <a:spLocks noChangeArrowheads="1"/>
          </p:cNvSpPr>
          <p:nvPr/>
        </p:nvSpPr>
        <p:spPr bwMode="auto">
          <a:xfrm>
            <a:off x="5429256" y="1327139"/>
            <a:ext cx="2725737" cy="400050"/>
          </a:xfrm>
          <a:prstGeom prst="rect">
            <a:avLst/>
          </a:prstGeom>
          <a:solidFill>
            <a:schemeClr val="bg1"/>
          </a:solidFill>
          <a:ln w="9525">
            <a:solidFill>
              <a:srgbClr val="006600"/>
            </a:solidFill>
            <a:miter lim="800000"/>
            <a:headEnd/>
            <a:tailEnd/>
          </a:ln>
          <a:effectLst>
            <a:outerShdw dist="35921" dir="2700000" algn="ctr" rotWithShape="0">
              <a:srgbClr val="808080"/>
            </a:outerShdw>
          </a:effectLst>
        </p:spPr>
        <p:txBody>
          <a:bodyPr>
            <a:spAutoFit/>
          </a:bodyPr>
          <a:lstStyle/>
          <a:p>
            <a:pPr algn="ctr">
              <a:defRPr/>
            </a:pPr>
            <a:r>
              <a:rPr lang="it-IT" sz="2000" b="1" i="1" dirty="0">
                <a:latin typeface="Calibri" pitchFamily="34" charset="0"/>
              </a:rPr>
              <a:t>Anno </a:t>
            </a:r>
            <a:r>
              <a:rPr lang="it-IT" sz="2000" b="1" i="1" dirty="0" smtClean="0">
                <a:latin typeface="Calibri" pitchFamily="34" charset="0"/>
              </a:rPr>
              <a:t>2013: 38,2</a:t>
            </a:r>
            <a:endParaRPr lang="it-IT" sz="2000" b="1" i="1" dirty="0">
              <a:latin typeface="Calibri" pitchFamily="34" charset="0"/>
            </a:endParaRPr>
          </a:p>
        </p:txBody>
      </p:sp>
      <p:sp>
        <p:nvSpPr>
          <p:cNvPr id="8" name="Rectangle 6"/>
          <p:cNvSpPr>
            <a:spLocks noChangeArrowheads="1"/>
          </p:cNvSpPr>
          <p:nvPr/>
        </p:nvSpPr>
        <p:spPr bwMode="auto">
          <a:xfrm>
            <a:off x="1296000" y="1332000"/>
            <a:ext cx="2725737" cy="400110"/>
          </a:xfrm>
          <a:prstGeom prst="rect">
            <a:avLst/>
          </a:prstGeom>
          <a:solidFill>
            <a:schemeClr val="bg1"/>
          </a:solidFill>
          <a:ln w="9525">
            <a:solidFill>
              <a:srgbClr val="006600"/>
            </a:solidFill>
            <a:miter lim="800000"/>
            <a:headEnd/>
            <a:tailEnd/>
          </a:ln>
          <a:effectLst>
            <a:outerShdw dist="35921" dir="2700000" algn="ctr" rotWithShape="0">
              <a:srgbClr val="808080"/>
            </a:outerShdw>
          </a:effectLst>
        </p:spPr>
        <p:txBody>
          <a:bodyPr>
            <a:spAutoFit/>
          </a:bodyPr>
          <a:lstStyle/>
          <a:p>
            <a:pPr algn="ctr">
              <a:defRPr/>
            </a:pPr>
            <a:r>
              <a:rPr lang="it-IT" sz="2000" b="1" i="1" dirty="0">
                <a:latin typeface="Calibri" pitchFamily="34" charset="0"/>
              </a:rPr>
              <a:t>Anno </a:t>
            </a:r>
            <a:r>
              <a:rPr lang="it-IT" sz="2000" b="1" i="1" dirty="0" smtClean="0">
                <a:latin typeface="Calibri" pitchFamily="34" charset="0"/>
              </a:rPr>
              <a:t>2012: 38,2</a:t>
            </a:r>
            <a:endParaRPr lang="it-IT" sz="2000" b="1" i="1" dirty="0">
              <a:latin typeface="Calibri" pitchFamily="34" charset="0"/>
            </a:endParaRPr>
          </a:p>
        </p:txBody>
      </p:sp>
      <p:sp>
        <p:nvSpPr>
          <p:cNvPr id="9" name="Text Box 4"/>
          <p:cNvSpPr txBox="1">
            <a:spLocks noChangeArrowheads="1"/>
          </p:cNvSpPr>
          <p:nvPr/>
        </p:nvSpPr>
        <p:spPr bwMode="auto">
          <a:xfrm>
            <a:off x="0" y="612552"/>
            <a:ext cx="90678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>
              <a:defRPr/>
            </a:pPr>
            <a:r>
              <a:rPr lang="it-IT" sz="2400" b="1" dirty="0">
                <a:latin typeface="+mj-lt"/>
              </a:rPr>
              <a:t>Confronto </a:t>
            </a:r>
            <a:r>
              <a:rPr lang="it-IT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rPr>
              <a:t>Decessi con accertamento neurologico PMP </a:t>
            </a:r>
            <a:r>
              <a:rPr lang="it-IT" sz="2400" b="1" dirty="0" smtClean="0">
                <a:latin typeface="+mj-lt"/>
              </a:rPr>
              <a:t>- 2012 </a:t>
            </a:r>
            <a:r>
              <a:rPr lang="it-IT" sz="2400" b="1" dirty="0">
                <a:latin typeface="+mj-lt"/>
              </a:rPr>
              <a:t>vs </a:t>
            </a:r>
            <a:r>
              <a:rPr lang="it-IT" sz="2400" b="1" dirty="0" smtClean="0">
                <a:latin typeface="+mj-lt"/>
              </a:rPr>
              <a:t>2013*</a:t>
            </a:r>
            <a:endParaRPr lang="it-IT" sz="2400" b="1" dirty="0">
              <a:latin typeface="+mj-lt"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00" y="2016000"/>
            <a:ext cx="4176713" cy="4213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1800" y="2017225"/>
            <a:ext cx="4176000" cy="421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6"/>
          <p:cNvSpPr>
            <a:spLocks noChangeArrowheads="1"/>
          </p:cNvSpPr>
          <p:nvPr/>
        </p:nvSpPr>
        <p:spPr bwMode="auto">
          <a:xfrm>
            <a:off x="1047875" y="1321259"/>
            <a:ext cx="2725737" cy="400050"/>
          </a:xfrm>
          <a:prstGeom prst="rect">
            <a:avLst/>
          </a:prstGeom>
          <a:solidFill>
            <a:schemeClr val="bg1"/>
          </a:solidFill>
          <a:ln w="9525">
            <a:solidFill>
              <a:schemeClr val="accent6">
                <a:lumMod val="75000"/>
              </a:schemeClr>
            </a:solidFill>
            <a:miter lim="800000"/>
            <a:headEnd/>
            <a:tailEnd/>
          </a:ln>
          <a:effectLst>
            <a:outerShdw dist="35921" dir="2700000" algn="ctr" rotWithShape="0">
              <a:srgbClr val="808080"/>
            </a:outerShdw>
          </a:effectLst>
        </p:spPr>
        <p:txBody>
          <a:bodyPr>
            <a:spAutoFit/>
          </a:bodyPr>
          <a:lstStyle/>
          <a:p>
            <a:pPr algn="ctr">
              <a:defRPr/>
            </a:pPr>
            <a:r>
              <a:rPr lang="it-IT" sz="2000" b="1" i="1" dirty="0">
                <a:latin typeface="Calibri" pitchFamily="34" charset="0"/>
              </a:rPr>
              <a:t>Anno </a:t>
            </a:r>
            <a:r>
              <a:rPr lang="it-IT" sz="2000" b="1" i="1" dirty="0" smtClean="0">
                <a:latin typeface="Calibri" pitchFamily="34" charset="0"/>
              </a:rPr>
              <a:t>2012:  1332 </a:t>
            </a:r>
            <a:endParaRPr lang="it-IT" sz="2000" b="1" i="1" dirty="0">
              <a:latin typeface="Calibri" pitchFamily="34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5408959" y="1337593"/>
            <a:ext cx="2725737" cy="400050"/>
          </a:xfrm>
          <a:prstGeom prst="rect">
            <a:avLst/>
          </a:prstGeom>
          <a:solidFill>
            <a:schemeClr val="bg1"/>
          </a:solidFill>
          <a:ln w="9525">
            <a:solidFill>
              <a:schemeClr val="accent6">
                <a:lumMod val="75000"/>
              </a:schemeClr>
            </a:solidFill>
            <a:miter lim="800000"/>
            <a:headEnd/>
            <a:tailEnd/>
          </a:ln>
          <a:effectLst>
            <a:outerShdw dist="35921" dir="2700000" algn="ctr" rotWithShape="0">
              <a:srgbClr val="808080"/>
            </a:outerShdw>
          </a:effectLst>
        </p:spPr>
        <p:txBody>
          <a:bodyPr>
            <a:spAutoFit/>
          </a:bodyPr>
          <a:lstStyle/>
          <a:p>
            <a:pPr algn="ctr">
              <a:defRPr/>
            </a:pPr>
            <a:r>
              <a:rPr lang="it-IT" sz="2000" b="1" i="1" dirty="0">
                <a:latin typeface="Calibri" pitchFamily="34" charset="0"/>
              </a:rPr>
              <a:t>Anno </a:t>
            </a:r>
            <a:r>
              <a:rPr lang="it-IT" sz="2000" b="1" i="1" dirty="0" smtClean="0">
                <a:latin typeface="Calibri" pitchFamily="34" charset="0"/>
              </a:rPr>
              <a:t>2013: 1318</a:t>
            </a:r>
            <a:endParaRPr lang="it-IT" sz="2000" b="1" i="1" dirty="0">
              <a:latin typeface="Calibri" pitchFamily="34" charset="0"/>
            </a:endParaRPr>
          </a:p>
        </p:txBody>
      </p:sp>
      <p:sp>
        <p:nvSpPr>
          <p:cNvPr id="10" name="Text Box 4"/>
          <p:cNvSpPr txBox="1">
            <a:spLocks noChangeArrowheads="1"/>
          </p:cNvSpPr>
          <p:nvPr/>
        </p:nvSpPr>
        <p:spPr bwMode="auto">
          <a:xfrm>
            <a:off x="0" y="612552"/>
            <a:ext cx="90678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>
              <a:defRPr/>
            </a:pPr>
            <a:r>
              <a:rPr lang="it-IT" sz="2800" b="1" dirty="0">
                <a:latin typeface="+mj-lt"/>
              </a:rPr>
              <a:t>Confronto Donatori </a:t>
            </a:r>
            <a:r>
              <a:rPr lang="it-IT" sz="2800" b="1" dirty="0" smtClean="0">
                <a:latin typeface="+mj-lt"/>
              </a:rPr>
              <a:t>- 2012 </a:t>
            </a:r>
            <a:r>
              <a:rPr lang="it-IT" sz="2800" b="1" dirty="0">
                <a:latin typeface="+mj-lt"/>
              </a:rPr>
              <a:t>vs </a:t>
            </a:r>
            <a:r>
              <a:rPr lang="it-IT" sz="2800" b="1" dirty="0" smtClean="0">
                <a:latin typeface="+mj-lt"/>
              </a:rPr>
              <a:t>2013*</a:t>
            </a:r>
            <a:endParaRPr lang="it-IT" sz="2800" b="1" dirty="0">
              <a:latin typeface="+mj-lt"/>
            </a:endParaRPr>
          </a:p>
        </p:txBody>
      </p:sp>
      <p:pic>
        <p:nvPicPr>
          <p:cNvPr id="2" name="Picture 1"/>
          <p:cNvPicPr>
            <a:picLocks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80000" y="1944000"/>
            <a:ext cx="4181475" cy="414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00" y="2016000"/>
            <a:ext cx="4140200" cy="4194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1998175"/>
            <a:ext cx="4176000" cy="421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6"/>
          <p:cNvSpPr>
            <a:spLocks noChangeArrowheads="1"/>
          </p:cNvSpPr>
          <p:nvPr/>
        </p:nvSpPr>
        <p:spPr bwMode="auto">
          <a:xfrm>
            <a:off x="1303338" y="1355715"/>
            <a:ext cx="2725737" cy="400050"/>
          </a:xfrm>
          <a:prstGeom prst="rect">
            <a:avLst/>
          </a:prstGeom>
          <a:solidFill>
            <a:schemeClr val="bg1"/>
          </a:solidFill>
          <a:ln w="9525">
            <a:solidFill>
              <a:schemeClr val="accent6">
                <a:lumMod val="75000"/>
              </a:schemeClr>
            </a:solidFill>
            <a:miter lim="800000"/>
            <a:headEnd/>
            <a:tailEnd/>
          </a:ln>
          <a:effectLst>
            <a:outerShdw dist="35921" dir="2700000" algn="ctr" rotWithShape="0">
              <a:srgbClr val="808080"/>
            </a:outerShdw>
          </a:effectLst>
        </p:spPr>
        <p:txBody>
          <a:bodyPr>
            <a:spAutoFit/>
          </a:bodyPr>
          <a:lstStyle/>
          <a:p>
            <a:pPr algn="ctr">
              <a:defRPr/>
            </a:pPr>
            <a:r>
              <a:rPr lang="it-IT" sz="2000" b="1" i="1" dirty="0">
                <a:latin typeface="Calibri" pitchFamily="34" charset="0"/>
              </a:rPr>
              <a:t>Anno </a:t>
            </a:r>
            <a:r>
              <a:rPr lang="it-IT" sz="2000" b="1" i="1" dirty="0" smtClean="0">
                <a:latin typeface="Calibri" pitchFamily="34" charset="0"/>
              </a:rPr>
              <a:t>2012:  22,4 </a:t>
            </a:r>
            <a:endParaRPr lang="it-IT" sz="2000" b="1" i="1" dirty="0">
              <a:latin typeface="Calibri" pitchFamily="34" charset="0"/>
            </a:endParaRPr>
          </a:p>
        </p:txBody>
      </p:sp>
      <p:sp>
        <p:nvSpPr>
          <p:cNvPr id="13" name="Rectangle 6"/>
          <p:cNvSpPr>
            <a:spLocks noChangeArrowheads="1"/>
          </p:cNvSpPr>
          <p:nvPr/>
        </p:nvSpPr>
        <p:spPr bwMode="auto">
          <a:xfrm>
            <a:off x="5429255" y="1355715"/>
            <a:ext cx="2725737" cy="400050"/>
          </a:xfrm>
          <a:prstGeom prst="rect">
            <a:avLst/>
          </a:prstGeom>
          <a:solidFill>
            <a:schemeClr val="bg1"/>
          </a:solidFill>
          <a:ln w="9525">
            <a:solidFill>
              <a:schemeClr val="accent6">
                <a:lumMod val="75000"/>
              </a:schemeClr>
            </a:solidFill>
            <a:miter lim="800000"/>
            <a:headEnd/>
            <a:tailEnd/>
          </a:ln>
          <a:effectLst>
            <a:outerShdw dist="35921" dir="2700000" algn="ctr" rotWithShape="0">
              <a:srgbClr val="808080"/>
            </a:outerShdw>
          </a:effectLst>
        </p:spPr>
        <p:txBody>
          <a:bodyPr>
            <a:spAutoFit/>
          </a:bodyPr>
          <a:lstStyle/>
          <a:p>
            <a:pPr algn="ctr">
              <a:defRPr/>
            </a:pPr>
            <a:r>
              <a:rPr lang="it-IT" sz="2000" b="1" i="1" dirty="0">
                <a:latin typeface="Calibri" pitchFamily="34" charset="0"/>
              </a:rPr>
              <a:t>Anno </a:t>
            </a:r>
            <a:r>
              <a:rPr lang="it-IT" sz="2000" b="1" i="1" dirty="0" smtClean="0">
                <a:latin typeface="Calibri" pitchFamily="34" charset="0"/>
              </a:rPr>
              <a:t>2013: 22,2</a:t>
            </a:r>
            <a:endParaRPr lang="it-IT" sz="2000" b="1" i="1" dirty="0">
              <a:latin typeface="Calibri" pitchFamily="34" charset="0"/>
            </a:endParaRPr>
          </a:p>
        </p:txBody>
      </p:sp>
      <p:sp>
        <p:nvSpPr>
          <p:cNvPr id="10" name="Text Box 4"/>
          <p:cNvSpPr txBox="1">
            <a:spLocks noChangeArrowheads="1"/>
          </p:cNvSpPr>
          <p:nvPr/>
        </p:nvSpPr>
        <p:spPr bwMode="auto">
          <a:xfrm>
            <a:off x="0" y="612552"/>
            <a:ext cx="90678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>
              <a:defRPr/>
            </a:pPr>
            <a:r>
              <a:rPr lang="it-IT" sz="2800" b="1" dirty="0">
                <a:latin typeface="+mj-lt"/>
              </a:rPr>
              <a:t>Confronto Donatori </a:t>
            </a:r>
            <a:r>
              <a:rPr lang="it-IT" sz="2800" b="1" dirty="0" smtClean="0">
                <a:latin typeface="+mj-lt"/>
              </a:rPr>
              <a:t>PMP - 2012 </a:t>
            </a:r>
            <a:r>
              <a:rPr lang="it-IT" sz="2800" b="1" dirty="0">
                <a:latin typeface="+mj-lt"/>
              </a:rPr>
              <a:t>vs </a:t>
            </a:r>
            <a:r>
              <a:rPr lang="it-IT" sz="2800" b="1" dirty="0" smtClean="0">
                <a:latin typeface="+mj-lt"/>
              </a:rPr>
              <a:t>2013*</a:t>
            </a:r>
            <a:endParaRPr lang="it-IT" sz="2800" b="1" dirty="0">
              <a:latin typeface="+mj-lt"/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00" y="2016000"/>
            <a:ext cx="4140200" cy="4194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Picture 2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776" y="1998175"/>
            <a:ext cx="4176000" cy="421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6"/>
          <p:cNvSpPr>
            <a:spLocks noChangeArrowheads="1"/>
          </p:cNvSpPr>
          <p:nvPr/>
        </p:nvSpPr>
        <p:spPr bwMode="auto">
          <a:xfrm>
            <a:off x="1399283" y="1301750"/>
            <a:ext cx="2725737" cy="400050"/>
          </a:xfrm>
          <a:prstGeom prst="rect">
            <a:avLst/>
          </a:prstGeom>
          <a:solidFill>
            <a:schemeClr val="bg1"/>
          </a:solidFill>
          <a:ln w="9525">
            <a:solidFill>
              <a:srgbClr val="002060"/>
            </a:solidFill>
            <a:miter lim="800000"/>
            <a:headEnd/>
            <a:tailEnd/>
          </a:ln>
          <a:effectLst>
            <a:outerShdw dist="35921" dir="2700000" algn="ctr" rotWithShape="0">
              <a:srgbClr val="808080"/>
            </a:outerShdw>
          </a:effectLst>
        </p:spPr>
        <p:txBody>
          <a:bodyPr>
            <a:spAutoFit/>
          </a:bodyPr>
          <a:lstStyle/>
          <a:p>
            <a:pPr algn="ctr">
              <a:defRPr/>
            </a:pPr>
            <a:r>
              <a:rPr lang="it-IT" sz="2000" b="1" i="1" dirty="0">
                <a:latin typeface="Calibri" pitchFamily="34" charset="0"/>
              </a:rPr>
              <a:t>Anno </a:t>
            </a:r>
            <a:r>
              <a:rPr lang="it-IT" sz="2000" b="1" i="1" dirty="0" smtClean="0">
                <a:latin typeface="Calibri" pitchFamily="34" charset="0"/>
              </a:rPr>
              <a:t>2012: 1123</a:t>
            </a:r>
            <a:endParaRPr lang="it-IT" sz="2000" b="1" i="1" dirty="0">
              <a:latin typeface="Calibri" pitchFamily="34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5436096" y="1301750"/>
            <a:ext cx="2725737" cy="400050"/>
          </a:xfrm>
          <a:prstGeom prst="rect">
            <a:avLst/>
          </a:prstGeom>
          <a:solidFill>
            <a:schemeClr val="bg1"/>
          </a:solidFill>
          <a:ln w="9525">
            <a:solidFill>
              <a:srgbClr val="002060"/>
            </a:solidFill>
            <a:miter lim="800000"/>
            <a:headEnd/>
            <a:tailEnd/>
          </a:ln>
          <a:effectLst>
            <a:outerShdw dist="35921" dir="2700000" algn="ctr" rotWithShape="0">
              <a:srgbClr val="808080"/>
            </a:outerShdw>
          </a:effectLst>
        </p:spPr>
        <p:txBody>
          <a:bodyPr>
            <a:spAutoFit/>
          </a:bodyPr>
          <a:lstStyle/>
          <a:p>
            <a:pPr algn="ctr">
              <a:defRPr/>
            </a:pPr>
            <a:r>
              <a:rPr lang="it-IT" sz="2000" b="1" i="1" dirty="0">
                <a:latin typeface="Calibri" pitchFamily="34" charset="0"/>
              </a:rPr>
              <a:t>Anno </a:t>
            </a:r>
            <a:r>
              <a:rPr lang="it-IT" sz="2000" b="1" i="1" dirty="0" smtClean="0">
                <a:latin typeface="Calibri" pitchFamily="34" charset="0"/>
              </a:rPr>
              <a:t>2013: 1102</a:t>
            </a:r>
            <a:endParaRPr lang="it-IT" sz="2000" b="1" i="1" dirty="0">
              <a:latin typeface="Calibri" pitchFamily="34" charset="0"/>
            </a:endParaRPr>
          </a:p>
        </p:txBody>
      </p:sp>
      <p:sp>
        <p:nvSpPr>
          <p:cNvPr id="10" name="Text Box 4"/>
          <p:cNvSpPr txBox="1">
            <a:spLocks noChangeArrowheads="1"/>
          </p:cNvSpPr>
          <p:nvPr/>
        </p:nvSpPr>
        <p:spPr bwMode="auto">
          <a:xfrm>
            <a:off x="0" y="601524"/>
            <a:ext cx="90678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>
              <a:defRPr/>
            </a:pPr>
            <a:r>
              <a:rPr lang="it-IT" sz="2800" b="1" dirty="0">
                <a:latin typeface="+mj-lt"/>
              </a:rPr>
              <a:t>Confronto Donatori </a:t>
            </a:r>
            <a:r>
              <a:rPr lang="it-IT" sz="2800" b="1" dirty="0" smtClean="0">
                <a:latin typeface="+mj-lt"/>
              </a:rPr>
              <a:t>Utilizzati - 2012 </a:t>
            </a:r>
            <a:r>
              <a:rPr lang="it-IT" sz="2800" b="1" dirty="0">
                <a:latin typeface="+mj-lt"/>
              </a:rPr>
              <a:t>vs </a:t>
            </a:r>
            <a:r>
              <a:rPr lang="it-IT" sz="2800" b="1" dirty="0" smtClean="0">
                <a:latin typeface="+mj-lt"/>
              </a:rPr>
              <a:t>2013*</a:t>
            </a:r>
            <a:endParaRPr lang="it-IT" sz="2800" b="1" dirty="0">
              <a:latin typeface="+mj-lt"/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00" y="2016000"/>
            <a:ext cx="4176713" cy="4213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Picture 2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7072" y="2017225"/>
            <a:ext cx="4176000" cy="421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6"/>
          <p:cNvSpPr>
            <a:spLocks noChangeArrowheads="1"/>
          </p:cNvSpPr>
          <p:nvPr/>
        </p:nvSpPr>
        <p:spPr bwMode="auto">
          <a:xfrm>
            <a:off x="1247745" y="1320790"/>
            <a:ext cx="2725737" cy="400050"/>
          </a:xfrm>
          <a:prstGeom prst="rect">
            <a:avLst/>
          </a:prstGeom>
          <a:solidFill>
            <a:schemeClr val="bg1"/>
          </a:solidFill>
          <a:ln w="9525">
            <a:solidFill>
              <a:srgbClr val="002060"/>
            </a:solidFill>
            <a:miter lim="800000"/>
            <a:headEnd/>
            <a:tailEnd/>
          </a:ln>
          <a:effectLst>
            <a:outerShdw dist="35921" dir="2700000" algn="ctr" rotWithShape="0">
              <a:srgbClr val="808080"/>
            </a:outerShdw>
          </a:effectLst>
        </p:spPr>
        <p:txBody>
          <a:bodyPr>
            <a:spAutoFit/>
          </a:bodyPr>
          <a:lstStyle/>
          <a:p>
            <a:pPr algn="ctr">
              <a:defRPr/>
            </a:pPr>
            <a:r>
              <a:rPr lang="it-IT" sz="2000" b="1" i="1" dirty="0">
                <a:latin typeface="Calibri" pitchFamily="34" charset="0"/>
              </a:rPr>
              <a:t>Anno </a:t>
            </a:r>
            <a:r>
              <a:rPr lang="it-IT" sz="2000" b="1" i="1" dirty="0" smtClean="0">
                <a:latin typeface="Calibri" pitchFamily="34" charset="0"/>
              </a:rPr>
              <a:t>2012: 18,9</a:t>
            </a:r>
            <a:endParaRPr lang="it-IT" sz="2000" b="1" i="1" dirty="0">
              <a:latin typeface="Calibri" pitchFamily="34" charset="0"/>
            </a:endParaRPr>
          </a:p>
        </p:txBody>
      </p:sp>
      <p:sp>
        <p:nvSpPr>
          <p:cNvPr id="13" name="Rectangle 6"/>
          <p:cNvSpPr>
            <a:spLocks noChangeArrowheads="1"/>
          </p:cNvSpPr>
          <p:nvPr/>
        </p:nvSpPr>
        <p:spPr bwMode="auto">
          <a:xfrm>
            <a:off x="5429256" y="1320790"/>
            <a:ext cx="2725737" cy="400110"/>
          </a:xfrm>
          <a:prstGeom prst="rect">
            <a:avLst/>
          </a:prstGeom>
          <a:solidFill>
            <a:schemeClr val="bg1"/>
          </a:solidFill>
          <a:ln w="9525">
            <a:solidFill>
              <a:srgbClr val="002060"/>
            </a:solidFill>
            <a:miter lim="800000"/>
            <a:headEnd/>
            <a:tailEnd/>
          </a:ln>
          <a:effectLst>
            <a:outerShdw dist="35921" dir="2700000" algn="ctr" rotWithShape="0">
              <a:srgbClr val="808080"/>
            </a:outerShdw>
          </a:effectLst>
        </p:spPr>
        <p:txBody>
          <a:bodyPr>
            <a:spAutoFit/>
          </a:bodyPr>
          <a:lstStyle/>
          <a:p>
            <a:pPr algn="ctr">
              <a:defRPr/>
            </a:pPr>
            <a:r>
              <a:rPr lang="it-IT" sz="2000" b="1" i="1" dirty="0">
                <a:latin typeface="Calibri" pitchFamily="34" charset="0"/>
              </a:rPr>
              <a:t>Anno </a:t>
            </a:r>
            <a:r>
              <a:rPr lang="it-IT" sz="2000" b="1" i="1" dirty="0" smtClean="0">
                <a:latin typeface="Calibri" pitchFamily="34" charset="0"/>
              </a:rPr>
              <a:t>2013: 18,5</a:t>
            </a:r>
          </a:p>
        </p:txBody>
      </p:sp>
      <p:sp>
        <p:nvSpPr>
          <p:cNvPr id="10" name="Text Box 4"/>
          <p:cNvSpPr txBox="1">
            <a:spLocks noChangeArrowheads="1"/>
          </p:cNvSpPr>
          <p:nvPr/>
        </p:nvSpPr>
        <p:spPr bwMode="auto">
          <a:xfrm>
            <a:off x="0" y="601524"/>
            <a:ext cx="90678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>
              <a:defRPr/>
            </a:pPr>
            <a:r>
              <a:rPr lang="it-IT" sz="2800" b="1" dirty="0">
                <a:latin typeface="+mj-lt"/>
              </a:rPr>
              <a:t>Confronto Donatori </a:t>
            </a:r>
            <a:r>
              <a:rPr lang="it-IT" sz="2800" b="1" dirty="0" smtClean="0">
                <a:latin typeface="+mj-lt"/>
              </a:rPr>
              <a:t>Utilizzati PMP - 2012 </a:t>
            </a:r>
            <a:r>
              <a:rPr lang="it-IT" sz="2800" b="1" dirty="0">
                <a:latin typeface="+mj-lt"/>
              </a:rPr>
              <a:t>vs </a:t>
            </a:r>
            <a:r>
              <a:rPr lang="it-IT" sz="2800" b="1" dirty="0" smtClean="0">
                <a:latin typeface="+mj-lt"/>
              </a:rPr>
              <a:t>2013*</a:t>
            </a:r>
            <a:endParaRPr lang="it-IT" sz="2800" b="1" dirty="0">
              <a:latin typeface="+mj-lt"/>
            </a:endParaRP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00" y="2016000"/>
            <a:ext cx="4176713" cy="4213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Picture 2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4124" y="2017225"/>
            <a:ext cx="4176000" cy="421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15"/>
          <p:cNvGrpSpPr>
            <a:grpSpLocks/>
          </p:cNvGrpSpPr>
          <p:nvPr/>
        </p:nvGrpSpPr>
        <p:grpSpPr bwMode="auto">
          <a:xfrm>
            <a:off x="5000628" y="1313651"/>
            <a:ext cx="3286116" cy="495386"/>
            <a:chOff x="216" y="888"/>
            <a:chExt cx="3256" cy="550"/>
          </a:xfrm>
          <a:noFill/>
        </p:grpSpPr>
        <p:sp>
          <p:nvSpPr>
            <p:cNvPr id="15" name="Text Box 22"/>
            <p:cNvSpPr txBox="1">
              <a:spLocks noChangeArrowheads="1"/>
            </p:cNvSpPr>
            <p:nvPr/>
          </p:nvSpPr>
          <p:spPr bwMode="auto">
            <a:xfrm>
              <a:off x="216" y="888"/>
              <a:ext cx="3256" cy="513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 eaLnBrk="0" hangingPunct="0">
                <a:defRPr/>
              </a:pPr>
              <a:r>
                <a:rPr lang="it-IT" sz="24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Calibri" pitchFamily="34" charset="0"/>
                </a:rPr>
                <a:t> </a:t>
              </a:r>
              <a:r>
                <a:rPr lang="it-IT" sz="2400" b="1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Calibri" pitchFamily="34" charset="0"/>
                </a:rPr>
                <a:t>Anno 2013: 29,6 %</a:t>
              </a:r>
              <a:endParaRPr lang="it-IT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itchFamily="34" charset="0"/>
              </a:endParaRPr>
            </a:p>
          </p:txBody>
        </p:sp>
        <p:sp>
          <p:nvSpPr>
            <p:cNvPr id="16" name="Rettangolo arrotondato 15"/>
            <p:cNvSpPr>
              <a:spLocks noChangeArrowheads="1"/>
            </p:cNvSpPr>
            <p:nvPr/>
          </p:nvSpPr>
          <p:spPr bwMode="auto">
            <a:xfrm>
              <a:off x="249" y="911"/>
              <a:ext cx="3200" cy="527"/>
            </a:xfrm>
            <a:prstGeom prst="roundRect">
              <a:avLst>
                <a:gd name="adj" fmla="val 16667"/>
              </a:avLst>
            </a:prstGeom>
            <a:grpFill/>
            <a:ln w="25400" algn="ctr">
              <a:solidFill>
                <a:srgbClr val="C00000"/>
              </a:solidFill>
              <a:round/>
              <a:headEnd/>
              <a:tailEnd/>
            </a:ln>
            <a:effectLst>
              <a:outerShdw dist="38100" dir="2700000" algn="tl" rotWithShape="0">
                <a:srgbClr val="000000">
                  <a:alpha val="39999"/>
                </a:srgbClr>
              </a:outerShdw>
            </a:effectLst>
          </p:spPr>
          <p:txBody>
            <a:bodyPr anchor="ctr"/>
            <a:lstStyle/>
            <a:p>
              <a:pPr>
                <a:defRPr/>
              </a:pPr>
              <a:endParaRPr lang="it-IT">
                <a:solidFill>
                  <a:schemeClr val="dk1"/>
                </a:solidFill>
                <a:latin typeface="+mn-lt"/>
              </a:endParaRPr>
            </a:p>
          </p:txBody>
        </p:sp>
      </p:grpSp>
      <p:sp>
        <p:nvSpPr>
          <p:cNvPr id="19" name="Text Box 4"/>
          <p:cNvSpPr txBox="1">
            <a:spLocks noChangeArrowheads="1"/>
          </p:cNvSpPr>
          <p:nvPr/>
        </p:nvSpPr>
        <p:spPr bwMode="auto">
          <a:xfrm>
            <a:off x="0" y="601524"/>
            <a:ext cx="90678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>
              <a:defRPr/>
            </a:pPr>
            <a:r>
              <a:rPr lang="it-IT" sz="2800" b="1" dirty="0">
                <a:latin typeface="+mj-lt"/>
              </a:rPr>
              <a:t>Confronto </a:t>
            </a:r>
            <a:r>
              <a:rPr lang="it-IT" sz="2800" b="1" dirty="0" smtClean="0">
                <a:latin typeface="+mj-lt"/>
              </a:rPr>
              <a:t>Opposizioni 2012 </a:t>
            </a:r>
            <a:r>
              <a:rPr lang="it-IT" sz="2800" b="1" dirty="0">
                <a:latin typeface="+mj-lt"/>
              </a:rPr>
              <a:t>vs </a:t>
            </a:r>
            <a:r>
              <a:rPr lang="it-IT" sz="2800" b="1" dirty="0" smtClean="0">
                <a:latin typeface="+mj-lt"/>
              </a:rPr>
              <a:t>2013*</a:t>
            </a:r>
            <a:endParaRPr lang="it-IT" sz="2800" b="1" dirty="0">
              <a:latin typeface="+mj-lt"/>
            </a:endParaRPr>
          </a:p>
        </p:txBody>
      </p:sp>
      <p:grpSp>
        <p:nvGrpSpPr>
          <p:cNvPr id="17" name="Group 15"/>
          <p:cNvGrpSpPr>
            <a:grpSpLocks/>
          </p:cNvGrpSpPr>
          <p:nvPr/>
        </p:nvGrpSpPr>
        <p:grpSpPr bwMode="auto">
          <a:xfrm>
            <a:off x="251520" y="1235104"/>
            <a:ext cx="3024470" cy="708284"/>
            <a:chOff x="216" y="888"/>
            <a:chExt cx="3312" cy="831"/>
          </a:xfrm>
          <a:noFill/>
        </p:grpSpPr>
        <p:sp>
          <p:nvSpPr>
            <p:cNvPr id="20" name="Text Box 22"/>
            <p:cNvSpPr txBox="1">
              <a:spLocks noChangeArrowheads="1"/>
            </p:cNvSpPr>
            <p:nvPr/>
          </p:nvSpPr>
          <p:spPr bwMode="auto">
            <a:xfrm>
              <a:off x="216" y="888"/>
              <a:ext cx="3312" cy="831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ctr" eaLnBrk="0" hangingPunct="0">
                <a:defRPr/>
              </a:pPr>
              <a:r>
                <a:rPr lang="it-IT" sz="20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Calibri" pitchFamily="34" charset="0"/>
                </a:rPr>
                <a:t>Anno </a:t>
              </a:r>
              <a:r>
                <a:rPr lang="it-IT" sz="2000" b="1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Calibri" pitchFamily="34" charset="0"/>
                </a:rPr>
                <a:t>2012:  </a:t>
              </a:r>
              <a:r>
                <a:rPr lang="it-IT" sz="2000" b="1" dirty="0" err="1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Calibri" pitchFamily="34" charset="0"/>
                </a:rPr>
                <a:t>Opp</a:t>
              </a:r>
              <a:r>
                <a:rPr lang="it-IT" sz="2000" b="1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Calibri" pitchFamily="34" charset="0"/>
                </a:rPr>
                <a:t>. 29,2%</a:t>
              </a:r>
            </a:p>
            <a:p>
              <a:pPr algn="ctr" eaLnBrk="0" hangingPunct="0">
                <a:defRPr/>
              </a:pPr>
              <a:r>
                <a:rPr lang="it-IT" sz="2000" b="1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Calibri" pitchFamily="34" charset="0"/>
                </a:rPr>
                <a:t> </a:t>
              </a:r>
              <a:r>
                <a:rPr lang="it-IT" sz="2000" b="1" dirty="0" err="1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Calibri" pitchFamily="34" charset="0"/>
                </a:rPr>
                <a:t>Opp</a:t>
              </a:r>
              <a:r>
                <a:rPr lang="it-IT" sz="2000" b="1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Calibri" pitchFamily="34" charset="0"/>
                </a:rPr>
                <a:t>. efficace  26,1% </a:t>
              </a:r>
              <a:endParaRPr lang="it-IT" sz="2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itchFamily="34" charset="0"/>
              </a:endParaRPr>
            </a:p>
          </p:txBody>
        </p:sp>
        <p:sp>
          <p:nvSpPr>
            <p:cNvPr id="21" name="Rettangolo arrotondato 20"/>
            <p:cNvSpPr>
              <a:spLocks noChangeArrowheads="1"/>
            </p:cNvSpPr>
            <p:nvPr/>
          </p:nvSpPr>
          <p:spPr bwMode="auto">
            <a:xfrm>
              <a:off x="249" y="911"/>
              <a:ext cx="3200" cy="807"/>
            </a:xfrm>
            <a:prstGeom prst="roundRect">
              <a:avLst>
                <a:gd name="adj" fmla="val 16667"/>
              </a:avLst>
            </a:prstGeom>
            <a:grpFill/>
            <a:ln w="25400" algn="ctr">
              <a:solidFill>
                <a:srgbClr val="C00000"/>
              </a:solidFill>
              <a:round/>
              <a:headEnd/>
              <a:tailEnd/>
            </a:ln>
            <a:effectLst>
              <a:outerShdw dist="38100" dir="2700000" algn="tl" rotWithShape="0">
                <a:srgbClr val="000000">
                  <a:alpha val="39999"/>
                </a:srgbClr>
              </a:outerShdw>
            </a:effectLst>
          </p:spPr>
          <p:txBody>
            <a:bodyPr anchor="ctr"/>
            <a:lstStyle/>
            <a:p>
              <a:pPr>
                <a:defRPr/>
              </a:pPr>
              <a:endParaRPr lang="it-IT">
                <a:solidFill>
                  <a:schemeClr val="dk1"/>
                </a:solidFill>
                <a:latin typeface="+mn-lt"/>
              </a:endParaRPr>
            </a:p>
          </p:txBody>
        </p:sp>
      </p:grp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00" y="2016000"/>
            <a:ext cx="4140200" cy="4194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8" y="5464894"/>
            <a:ext cx="1414463" cy="1060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Picture 2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1998175"/>
            <a:ext cx="4176000" cy="421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500034" y="1071546"/>
            <a:ext cx="8072494" cy="53245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eaLnBrk="0" hangingPunct="0">
              <a:defRPr/>
            </a:pPr>
            <a:endParaRPr lang="it-IT" sz="4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Arial Black" pitchFamily="34" charset="0"/>
            </a:endParaRPr>
          </a:p>
          <a:p>
            <a:pPr algn="ctr" eaLnBrk="0" hangingPunct="0">
              <a:defRPr/>
            </a:pPr>
            <a:r>
              <a:rPr lang="it-IT" sz="6600" b="1" dirty="0">
                <a:ln w="18000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</a:rPr>
              <a:t>Attività di </a:t>
            </a:r>
          </a:p>
          <a:p>
            <a:pPr algn="ctr" eaLnBrk="0" hangingPunct="0">
              <a:defRPr/>
            </a:pPr>
            <a:r>
              <a:rPr lang="it-IT" sz="6600" b="1" dirty="0" smtClean="0">
                <a:ln w="18000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</a:rPr>
              <a:t>Trapianto</a:t>
            </a:r>
            <a:endParaRPr lang="it-IT" sz="6600" b="1" dirty="0">
              <a:ln w="18000">
                <a:solidFill>
                  <a:schemeClr val="tx1"/>
                </a:solidFill>
                <a:prstDash val="solid"/>
                <a:miter lim="800000"/>
              </a:ln>
              <a:solidFill>
                <a:schemeClr val="tx1">
                  <a:lumMod val="85000"/>
                  <a:lumOff val="15000"/>
                </a:schemeClr>
              </a:solidFill>
              <a:latin typeface="+mn-lt"/>
            </a:endParaRPr>
          </a:p>
          <a:p>
            <a:pPr algn="ctr" eaLnBrk="0" hangingPunct="0">
              <a:defRPr/>
            </a:pPr>
            <a:endParaRPr lang="it-IT" sz="6600" b="1" dirty="0">
              <a:ln w="18000">
                <a:solidFill>
                  <a:schemeClr val="tx1"/>
                </a:solidFill>
                <a:prstDash val="solid"/>
                <a:miter lim="800000"/>
              </a:ln>
              <a:solidFill>
                <a:schemeClr val="tx1">
                  <a:lumMod val="85000"/>
                  <a:lumOff val="15000"/>
                </a:schemeClr>
              </a:solidFill>
              <a:latin typeface="+mn-lt"/>
            </a:endParaRPr>
          </a:p>
          <a:p>
            <a:pPr algn="ctr" eaLnBrk="0" hangingPunct="0">
              <a:defRPr/>
            </a:pPr>
            <a:r>
              <a:rPr lang="it-IT" sz="6600" b="1" dirty="0">
                <a:ln w="18000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</a:rPr>
              <a:t> </a:t>
            </a:r>
            <a:r>
              <a:rPr lang="it-IT" sz="6000" b="1" dirty="0" smtClean="0">
                <a:ln w="18000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tx1">
                    <a:lumMod val="85000"/>
                    <a:lumOff val="15000"/>
                  </a:schemeClr>
                </a:solidFill>
              </a:rPr>
              <a:t>al 31 Dicembre 2013</a:t>
            </a:r>
            <a:endParaRPr lang="it-IT" sz="6000" b="1" dirty="0">
              <a:ln w="18000">
                <a:solidFill>
                  <a:schemeClr val="tx1"/>
                </a:solidFill>
                <a:prstDash val="solid"/>
                <a:miter lim="800000"/>
              </a:ln>
              <a:solidFill>
                <a:schemeClr val="tx1">
                  <a:lumMod val="85000"/>
                  <a:lumOff val="15000"/>
                </a:schemeClr>
              </a:solidFill>
              <a:latin typeface="+mn-lt"/>
            </a:endParaRPr>
          </a:p>
          <a:p>
            <a:pPr algn="ctr" eaLnBrk="0" hangingPunct="0">
              <a:defRPr/>
            </a:pPr>
            <a:endParaRPr lang="it-IT" sz="32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22"/>
          <p:cNvSpPr txBox="1">
            <a:spLocks noChangeArrowheads="1"/>
          </p:cNvSpPr>
          <p:nvPr/>
        </p:nvSpPr>
        <p:spPr bwMode="auto">
          <a:xfrm>
            <a:off x="271463" y="1428750"/>
            <a:ext cx="394049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/>
            <a:r>
              <a:rPr lang="it-IT" sz="2400" b="1" dirty="0">
                <a:latin typeface="Calibri" pitchFamily="34" charset="0"/>
              </a:rPr>
              <a:t>N° Totale </a:t>
            </a:r>
            <a:r>
              <a:rPr lang="it-IT" sz="2400" b="1" dirty="0" smtClean="0">
                <a:latin typeface="Calibri" pitchFamily="34" charset="0"/>
              </a:rPr>
              <a:t>organi trapiantati</a:t>
            </a:r>
            <a:endParaRPr lang="it-IT" sz="2400" dirty="0">
              <a:latin typeface="Arial Black" pitchFamily="34" charset="0"/>
            </a:endParaRPr>
          </a:p>
        </p:txBody>
      </p:sp>
      <p:sp>
        <p:nvSpPr>
          <p:cNvPr id="5" name="Rettangolo arrotondato 4"/>
          <p:cNvSpPr/>
          <p:nvPr/>
        </p:nvSpPr>
        <p:spPr>
          <a:xfrm>
            <a:off x="212725" y="1428750"/>
            <a:ext cx="3783211" cy="469900"/>
          </a:xfrm>
          <a:prstGeom prst="roundRect">
            <a:avLst/>
          </a:prstGeom>
          <a:noFill/>
          <a:ln>
            <a:solidFill>
              <a:srgbClr val="CC99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8" name="Text Box 22"/>
          <p:cNvSpPr txBox="1">
            <a:spLocks noChangeArrowheads="1"/>
          </p:cNvSpPr>
          <p:nvPr/>
        </p:nvSpPr>
        <p:spPr bwMode="auto">
          <a:xfrm>
            <a:off x="0" y="642938"/>
            <a:ext cx="9067800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defRPr/>
            </a:pPr>
            <a:r>
              <a:rPr lang="it-IT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Attività di </a:t>
            </a:r>
            <a:r>
              <a:rPr lang="it-IT" sz="3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trapianto da donatore cadavere 1992-2011*</a:t>
            </a:r>
            <a:endParaRPr lang="it-IT" sz="3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graphicFrame>
        <p:nvGraphicFramePr>
          <p:cNvPr id="9" name="Grafico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49612882"/>
              </p:ext>
            </p:extLst>
          </p:nvPr>
        </p:nvGraphicFramePr>
        <p:xfrm>
          <a:off x="683568" y="2204864"/>
          <a:ext cx="7776864" cy="38164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183402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 Box 22"/>
          <p:cNvSpPr txBox="1">
            <a:spLocks noChangeArrowheads="1"/>
          </p:cNvSpPr>
          <p:nvPr/>
        </p:nvSpPr>
        <p:spPr bwMode="auto">
          <a:xfrm>
            <a:off x="0" y="642938"/>
            <a:ext cx="90678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defRPr/>
            </a:pPr>
            <a:r>
              <a:rPr lang="it-IT" sz="3200" b="1" dirty="0">
                <a:latin typeface="+mj-lt"/>
              </a:rPr>
              <a:t>Attività di trapianto </a:t>
            </a:r>
            <a:r>
              <a:rPr lang="it-IT" sz="3200" b="1" dirty="0" smtClean="0">
                <a:latin typeface="+mj-lt"/>
              </a:rPr>
              <a:t>1992-2013*</a:t>
            </a:r>
            <a:endParaRPr lang="it-IT" sz="3200" b="1" dirty="0">
              <a:latin typeface="+mj-lt"/>
            </a:endParaRPr>
          </a:p>
        </p:txBody>
      </p:sp>
      <p:sp>
        <p:nvSpPr>
          <p:cNvPr id="43012" name="Text Box 22"/>
          <p:cNvSpPr txBox="1">
            <a:spLocks noChangeArrowheads="1"/>
          </p:cNvSpPr>
          <p:nvPr/>
        </p:nvSpPr>
        <p:spPr bwMode="auto">
          <a:xfrm>
            <a:off x="271463" y="1428750"/>
            <a:ext cx="508635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it-IT" sz="2400" b="1" dirty="0" err="1">
                <a:latin typeface="Calibri" pitchFamily="34" charset="0"/>
              </a:rPr>
              <a:t>N°</a:t>
            </a:r>
            <a:r>
              <a:rPr lang="it-IT" sz="2400" b="1" dirty="0">
                <a:latin typeface="Calibri" pitchFamily="34" charset="0"/>
              </a:rPr>
              <a:t> Totale trapianti (inclusi i combinati)</a:t>
            </a:r>
            <a:endParaRPr lang="it-IT" sz="2400" dirty="0">
              <a:latin typeface="Arial Black" pitchFamily="34" charset="0"/>
            </a:endParaRPr>
          </a:p>
        </p:txBody>
      </p:sp>
      <p:sp>
        <p:nvSpPr>
          <p:cNvPr id="12" name="Rettangolo arrotondato 11"/>
          <p:cNvSpPr/>
          <p:nvPr/>
        </p:nvSpPr>
        <p:spPr>
          <a:xfrm>
            <a:off x="212725" y="1428750"/>
            <a:ext cx="5145088" cy="469900"/>
          </a:xfrm>
          <a:prstGeom prst="roundRect">
            <a:avLst/>
          </a:prstGeom>
          <a:noFill/>
          <a:ln>
            <a:solidFill>
              <a:srgbClr val="CC99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graphicFrame>
        <p:nvGraphicFramePr>
          <p:cNvPr id="8" name="Grafico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25327804"/>
              </p:ext>
            </p:extLst>
          </p:nvPr>
        </p:nvGraphicFramePr>
        <p:xfrm>
          <a:off x="539552" y="2060848"/>
          <a:ext cx="7920879" cy="42484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tangolo 9"/>
          <p:cNvSpPr/>
          <p:nvPr/>
        </p:nvSpPr>
        <p:spPr>
          <a:xfrm>
            <a:off x="1000125" y="612552"/>
            <a:ext cx="7286625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it-IT" sz="3200" b="1" dirty="0">
                <a:ln w="1905"/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  <a:t>Trapianto di RENE – Anni </a:t>
            </a:r>
            <a:r>
              <a:rPr lang="it-IT" sz="3200" b="1" dirty="0" smtClean="0">
                <a:ln w="1905"/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  <a:t>1992-2013*</a:t>
            </a:r>
            <a:endParaRPr lang="it-IT" sz="3200" b="1" dirty="0">
              <a:ln w="1905"/>
              <a:solidFill>
                <a:schemeClr val="tx1">
                  <a:lumMod val="95000"/>
                  <a:lumOff val="5000"/>
                </a:schemeClr>
              </a:solidFill>
              <a:latin typeface="+mn-lt"/>
            </a:endParaRPr>
          </a:p>
        </p:txBody>
      </p:sp>
      <p:sp>
        <p:nvSpPr>
          <p:cNvPr id="15" name="Rettangolo arrotondato 14"/>
          <p:cNvSpPr>
            <a:spLocks noChangeArrowheads="1"/>
          </p:cNvSpPr>
          <p:nvPr/>
        </p:nvSpPr>
        <p:spPr bwMode="auto">
          <a:xfrm>
            <a:off x="285751" y="1428750"/>
            <a:ext cx="1549946" cy="56009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25400" algn="ctr">
            <a:solidFill>
              <a:schemeClr val="accent3">
                <a:lumMod val="50000"/>
              </a:schemeClr>
            </a:solidFill>
            <a:round/>
            <a:headEnd/>
            <a:tailEnd/>
          </a:ln>
          <a:effectLst>
            <a:outerShdw dist="38100" dir="2700000" algn="tl" rotWithShape="0">
              <a:srgbClr val="000000">
                <a:alpha val="39999"/>
              </a:srgbClr>
            </a:outerShdw>
          </a:effectLst>
        </p:spPr>
        <p:txBody>
          <a:bodyPr anchor="ctr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it-IT" sz="14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" name="CasellaDiTesto 15"/>
          <p:cNvSpPr txBox="1"/>
          <p:nvPr/>
        </p:nvSpPr>
        <p:spPr>
          <a:xfrm>
            <a:off x="323528" y="1412776"/>
            <a:ext cx="1512169" cy="58477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it-IT" sz="1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Incluse tutte le combinazioni</a:t>
            </a:r>
            <a:endParaRPr lang="it-IT" sz="16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graphicFrame>
        <p:nvGraphicFramePr>
          <p:cNvPr id="9" name="Grafico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88555488"/>
              </p:ext>
            </p:extLst>
          </p:nvPr>
        </p:nvGraphicFramePr>
        <p:xfrm>
          <a:off x="755576" y="2276872"/>
          <a:ext cx="7632847" cy="406107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2585" y="1900668"/>
            <a:ext cx="3889375" cy="4603750"/>
          </a:xfrm>
          <a:prstGeom prst="rect">
            <a:avLst/>
          </a:prstGeom>
          <a:solidFill>
            <a:srgbClr val="993300"/>
          </a:solidFill>
          <a:ln w="9525">
            <a:noFill/>
            <a:miter lim="800000"/>
            <a:headEnd/>
            <a:tailEnd/>
          </a:ln>
        </p:spPr>
      </p:pic>
      <p:sp>
        <p:nvSpPr>
          <p:cNvPr id="67" name="Rettangolo arrotondato 66"/>
          <p:cNvSpPr>
            <a:spLocks noChangeArrowheads="1"/>
          </p:cNvSpPr>
          <p:nvPr/>
        </p:nvSpPr>
        <p:spPr bwMode="auto">
          <a:xfrm>
            <a:off x="179512" y="1196752"/>
            <a:ext cx="1549946" cy="56009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25400" algn="ctr">
            <a:solidFill>
              <a:schemeClr val="accent3">
                <a:lumMod val="50000"/>
              </a:schemeClr>
            </a:solidFill>
            <a:round/>
            <a:headEnd/>
            <a:tailEnd/>
          </a:ln>
          <a:effectLst>
            <a:outerShdw dist="38100" dir="2700000" algn="tl" rotWithShape="0">
              <a:srgbClr val="000000">
                <a:alpha val="39999"/>
              </a:srgbClr>
            </a:outerShdw>
          </a:effectLst>
        </p:spPr>
        <p:txBody>
          <a:bodyPr anchor="ctr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it-IT" sz="14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07875" name="Text Box 3"/>
          <p:cNvSpPr txBox="1">
            <a:spLocks noChangeArrowheads="1"/>
          </p:cNvSpPr>
          <p:nvPr/>
        </p:nvSpPr>
        <p:spPr bwMode="auto">
          <a:xfrm>
            <a:off x="-57150" y="685800"/>
            <a:ext cx="92678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>
              <a:defRPr/>
            </a:pPr>
            <a:r>
              <a:rPr lang="it-IT" sz="2400"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</a:rPr>
              <a:t>Trapianto di RENE  – Attività per centro trapianti</a:t>
            </a:r>
          </a:p>
        </p:txBody>
      </p:sp>
      <p:sp>
        <p:nvSpPr>
          <p:cNvPr id="12294" name="Text Box 4"/>
          <p:cNvSpPr txBox="1">
            <a:spLocks noChangeArrowheads="1"/>
          </p:cNvSpPr>
          <p:nvPr/>
        </p:nvSpPr>
        <p:spPr bwMode="auto">
          <a:xfrm>
            <a:off x="3276600" y="1804988"/>
            <a:ext cx="565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r"/>
            <a:r>
              <a:rPr lang="it-IT" b="1"/>
              <a:t>100</a:t>
            </a:r>
          </a:p>
        </p:txBody>
      </p:sp>
      <p:sp>
        <p:nvSpPr>
          <p:cNvPr id="12295" name="Text Box 5"/>
          <p:cNvSpPr txBox="1">
            <a:spLocks noChangeArrowheads="1"/>
          </p:cNvSpPr>
          <p:nvPr/>
        </p:nvSpPr>
        <p:spPr bwMode="auto">
          <a:xfrm>
            <a:off x="3403600" y="2160588"/>
            <a:ext cx="438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r"/>
            <a:r>
              <a:rPr lang="it-IT" b="1"/>
              <a:t>75</a:t>
            </a:r>
          </a:p>
        </p:txBody>
      </p:sp>
      <p:sp>
        <p:nvSpPr>
          <p:cNvPr id="12296" name="Text Box 6"/>
          <p:cNvSpPr txBox="1">
            <a:spLocks noChangeArrowheads="1"/>
          </p:cNvSpPr>
          <p:nvPr/>
        </p:nvSpPr>
        <p:spPr bwMode="auto">
          <a:xfrm>
            <a:off x="3378200" y="2490788"/>
            <a:ext cx="438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r"/>
            <a:r>
              <a:rPr lang="it-IT" b="1"/>
              <a:t>50</a:t>
            </a:r>
          </a:p>
        </p:txBody>
      </p:sp>
      <p:sp>
        <p:nvSpPr>
          <p:cNvPr id="12297" name="Text Box 7"/>
          <p:cNvSpPr txBox="1">
            <a:spLocks noChangeArrowheads="1"/>
          </p:cNvSpPr>
          <p:nvPr/>
        </p:nvSpPr>
        <p:spPr bwMode="auto">
          <a:xfrm>
            <a:off x="3371850" y="2795588"/>
            <a:ext cx="438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r"/>
            <a:r>
              <a:rPr lang="it-IT" b="1"/>
              <a:t>25</a:t>
            </a:r>
          </a:p>
        </p:txBody>
      </p:sp>
      <p:sp>
        <p:nvSpPr>
          <p:cNvPr id="12298" name="Oval 8"/>
          <p:cNvSpPr>
            <a:spLocks noChangeAspect="1" noChangeArrowheads="1"/>
          </p:cNvSpPr>
          <p:nvPr/>
        </p:nvSpPr>
        <p:spPr bwMode="auto">
          <a:xfrm>
            <a:off x="3009900" y="2222500"/>
            <a:ext cx="269875" cy="269875"/>
          </a:xfrm>
          <a:prstGeom prst="ellipse">
            <a:avLst/>
          </a:prstGeom>
          <a:solidFill>
            <a:srgbClr val="339966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it-IT" sz="2400" b="1">
              <a:latin typeface="Times New Roman" pitchFamily="18" charset="0"/>
            </a:endParaRPr>
          </a:p>
        </p:txBody>
      </p:sp>
      <p:sp>
        <p:nvSpPr>
          <p:cNvPr id="12299" name="Oval 9"/>
          <p:cNvSpPr>
            <a:spLocks noChangeAspect="1" noChangeArrowheads="1"/>
          </p:cNvSpPr>
          <p:nvPr/>
        </p:nvSpPr>
        <p:spPr bwMode="auto">
          <a:xfrm>
            <a:off x="3060700" y="2617788"/>
            <a:ext cx="179388" cy="179387"/>
          </a:xfrm>
          <a:prstGeom prst="ellipse">
            <a:avLst/>
          </a:prstGeom>
          <a:solidFill>
            <a:srgbClr val="339966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it-IT" sz="2400" b="1">
              <a:latin typeface="Times New Roman" pitchFamily="18" charset="0"/>
            </a:endParaRPr>
          </a:p>
        </p:txBody>
      </p:sp>
      <p:sp>
        <p:nvSpPr>
          <p:cNvPr id="12300" name="Oval 10"/>
          <p:cNvSpPr>
            <a:spLocks noChangeAspect="1" noChangeArrowheads="1"/>
          </p:cNvSpPr>
          <p:nvPr/>
        </p:nvSpPr>
        <p:spPr bwMode="auto">
          <a:xfrm>
            <a:off x="3105150" y="2962275"/>
            <a:ext cx="90488" cy="90488"/>
          </a:xfrm>
          <a:prstGeom prst="ellipse">
            <a:avLst/>
          </a:prstGeom>
          <a:solidFill>
            <a:srgbClr val="339966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it-IT" sz="2400" b="1">
              <a:latin typeface="Times New Roman" pitchFamily="18" charset="0"/>
            </a:endParaRPr>
          </a:p>
        </p:txBody>
      </p:sp>
      <p:sp>
        <p:nvSpPr>
          <p:cNvPr id="12301" name="Oval 11"/>
          <p:cNvSpPr>
            <a:spLocks noChangeAspect="1" noChangeArrowheads="1"/>
          </p:cNvSpPr>
          <p:nvPr/>
        </p:nvSpPr>
        <p:spPr bwMode="auto">
          <a:xfrm>
            <a:off x="2971800" y="1757363"/>
            <a:ext cx="360363" cy="360362"/>
          </a:xfrm>
          <a:prstGeom prst="ellipse">
            <a:avLst/>
          </a:prstGeom>
          <a:solidFill>
            <a:srgbClr val="339966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it-IT" sz="2400" b="1">
              <a:latin typeface="Times New Roman" pitchFamily="18" charset="0"/>
            </a:endParaRPr>
          </a:p>
        </p:txBody>
      </p:sp>
      <p:graphicFrame>
        <p:nvGraphicFramePr>
          <p:cNvPr id="12290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62926263"/>
              </p:ext>
            </p:extLst>
          </p:nvPr>
        </p:nvGraphicFramePr>
        <p:xfrm>
          <a:off x="4660900" y="1905000"/>
          <a:ext cx="1919288" cy="4337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38" name="Foglio di lavoro" r:id="rId5" imgW="1628902" imgH="3409830" progId="Excel.Sheet.8">
                  <p:embed/>
                </p:oleObj>
              </mc:Choice>
              <mc:Fallback>
                <p:oleObj name="Foglio di lavoro" r:id="rId5" imgW="1628902" imgH="3409830" progId="Excel.Shee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60900" y="1905000"/>
                        <a:ext cx="1919288" cy="43370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303" name="Line 16"/>
          <p:cNvSpPr>
            <a:spLocks noChangeShapeType="1"/>
          </p:cNvSpPr>
          <p:nvPr/>
        </p:nvSpPr>
        <p:spPr bwMode="auto">
          <a:xfrm>
            <a:off x="3149600" y="2146300"/>
            <a:ext cx="685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it-IT"/>
          </a:p>
        </p:txBody>
      </p:sp>
      <p:sp>
        <p:nvSpPr>
          <p:cNvPr id="12304" name="Line 17"/>
          <p:cNvSpPr>
            <a:spLocks noChangeShapeType="1"/>
          </p:cNvSpPr>
          <p:nvPr/>
        </p:nvSpPr>
        <p:spPr bwMode="auto">
          <a:xfrm>
            <a:off x="3149600" y="2527300"/>
            <a:ext cx="685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it-IT"/>
          </a:p>
        </p:txBody>
      </p:sp>
      <p:sp>
        <p:nvSpPr>
          <p:cNvPr id="12305" name="Line 18"/>
          <p:cNvSpPr>
            <a:spLocks noChangeShapeType="1"/>
          </p:cNvSpPr>
          <p:nvPr/>
        </p:nvSpPr>
        <p:spPr bwMode="auto">
          <a:xfrm>
            <a:off x="3124200" y="2832100"/>
            <a:ext cx="685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it-IT"/>
          </a:p>
        </p:txBody>
      </p:sp>
      <p:sp>
        <p:nvSpPr>
          <p:cNvPr id="12306" name="Line 19"/>
          <p:cNvSpPr>
            <a:spLocks noChangeShapeType="1"/>
          </p:cNvSpPr>
          <p:nvPr/>
        </p:nvSpPr>
        <p:spPr bwMode="auto">
          <a:xfrm>
            <a:off x="3117850" y="3086100"/>
            <a:ext cx="685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it-IT"/>
          </a:p>
        </p:txBody>
      </p:sp>
      <p:sp>
        <p:nvSpPr>
          <p:cNvPr id="12308" name="Oval 54"/>
          <p:cNvSpPr>
            <a:spLocks noChangeAspect="1" noChangeArrowheads="1"/>
          </p:cNvSpPr>
          <p:nvPr/>
        </p:nvSpPr>
        <p:spPr bwMode="auto">
          <a:xfrm>
            <a:off x="3105150" y="2962275"/>
            <a:ext cx="90488" cy="90488"/>
          </a:xfrm>
          <a:prstGeom prst="ellipse">
            <a:avLst/>
          </a:prstGeom>
          <a:solidFill>
            <a:srgbClr val="339966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it-IT" sz="2400" b="1">
              <a:latin typeface="Times New Roman" pitchFamily="18" charset="0"/>
            </a:endParaRPr>
          </a:p>
        </p:txBody>
      </p:sp>
      <p:sp>
        <p:nvSpPr>
          <p:cNvPr id="87" name="Oval 11"/>
          <p:cNvSpPr>
            <a:spLocks noChangeAspect="1" noChangeArrowheads="1"/>
          </p:cNvSpPr>
          <p:nvPr/>
        </p:nvSpPr>
        <p:spPr bwMode="auto">
          <a:xfrm>
            <a:off x="385738" y="2597361"/>
            <a:ext cx="450003" cy="450000"/>
          </a:xfrm>
          <a:prstGeom prst="ellipse">
            <a:avLst/>
          </a:prstGeom>
          <a:solidFill>
            <a:srgbClr val="339966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it-IT" sz="2600" b="1" dirty="0">
              <a:latin typeface="Times New Roman" pitchFamily="18" charset="0"/>
            </a:endParaRPr>
          </a:p>
        </p:txBody>
      </p:sp>
      <p:sp>
        <p:nvSpPr>
          <p:cNvPr id="66" name="CasellaDiTesto 65"/>
          <p:cNvSpPr txBox="1"/>
          <p:nvPr/>
        </p:nvSpPr>
        <p:spPr>
          <a:xfrm>
            <a:off x="217289" y="1196752"/>
            <a:ext cx="1512169" cy="58477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it-IT" sz="1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Incluse tutte le combinazioni</a:t>
            </a:r>
            <a:endParaRPr lang="it-IT" sz="16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07" name="Rettangolo arrotondato 106"/>
          <p:cNvSpPr>
            <a:spLocks noChangeArrowheads="1"/>
          </p:cNvSpPr>
          <p:nvPr/>
        </p:nvSpPr>
        <p:spPr bwMode="auto">
          <a:xfrm>
            <a:off x="3841750" y="1340768"/>
            <a:ext cx="2494298" cy="416074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25400" algn="ctr">
            <a:solidFill>
              <a:schemeClr val="accent3">
                <a:lumMod val="50000"/>
              </a:schemeClr>
            </a:solidFill>
            <a:round/>
            <a:headEnd/>
            <a:tailEnd/>
          </a:ln>
          <a:effectLst>
            <a:outerShdw dist="38100" dir="2700000" algn="tl" rotWithShape="0">
              <a:srgbClr val="000000">
                <a:alpha val="39999"/>
              </a:srgbClr>
            </a:outerShdw>
          </a:effectLst>
        </p:spPr>
        <p:txBody>
          <a:bodyPr anchor="ctr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it-IT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Anno 2013:1501</a:t>
            </a:r>
            <a:endParaRPr lang="it-IT" sz="24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2" name="Oggetto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52395996"/>
              </p:ext>
            </p:extLst>
          </p:nvPr>
        </p:nvGraphicFramePr>
        <p:xfrm>
          <a:off x="6948264" y="1663352"/>
          <a:ext cx="1998663" cy="39258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39" name="Foglio di lavoro" r:id="rId8" imgW="1695354" imgH="3086100" progId="Excel.Sheet.8">
                  <p:embed/>
                </p:oleObj>
              </mc:Choice>
              <mc:Fallback>
                <p:oleObj name="Foglio di lavoro" r:id="rId8" imgW="1695354" imgH="3086100" progId="Excel.Sheet.8">
                  <p:embed/>
                  <p:pic>
                    <p:nvPicPr>
                      <p:cNvPr id="0" name="Object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948264" y="1663352"/>
                        <a:ext cx="1998663" cy="39258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5" name="Oval 11"/>
          <p:cNvSpPr>
            <a:spLocks noChangeAspect="1" noChangeArrowheads="1"/>
          </p:cNvSpPr>
          <p:nvPr/>
        </p:nvSpPr>
        <p:spPr bwMode="auto">
          <a:xfrm>
            <a:off x="1619702" y="2424698"/>
            <a:ext cx="288002" cy="288000"/>
          </a:xfrm>
          <a:prstGeom prst="ellipse">
            <a:avLst/>
          </a:prstGeom>
          <a:solidFill>
            <a:srgbClr val="339966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it-IT" sz="2600" b="1" dirty="0">
              <a:latin typeface="Times New Roman" pitchFamily="18" charset="0"/>
            </a:endParaRPr>
          </a:p>
        </p:txBody>
      </p:sp>
      <p:sp>
        <p:nvSpPr>
          <p:cNvPr id="109" name="Oval 11"/>
          <p:cNvSpPr>
            <a:spLocks noChangeAspect="1" noChangeArrowheads="1"/>
          </p:cNvSpPr>
          <p:nvPr/>
        </p:nvSpPr>
        <p:spPr bwMode="auto">
          <a:xfrm>
            <a:off x="728572" y="2446298"/>
            <a:ext cx="244801" cy="244800"/>
          </a:xfrm>
          <a:prstGeom prst="ellipse">
            <a:avLst/>
          </a:prstGeom>
          <a:solidFill>
            <a:srgbClr val="339966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it-IT" sz="2400" b="1">
              <a:latin typeface="Times New Roman" pitchFamily="18" charset="0"/>
            </a:endParaRPr>
          </a:p>
        </p:txBody>
      </p:sp>
      <p:sp>
        <p:nvSpPr>
          <p:cNvPr id="110" name="Oval 11"/>
          <p:cNvSpPr>
            <a:spLocks noChangeAspect="1" noChangeArrowheads="1"/>
          </p:cNvSpPr>
          <p:nvPr/>
        </p:nvSpPr>
        <p:spPr bwMode="auto">
          <a:xfrm>
            <a:off x="1150144" y="2492896"/>
            <a:ext cx="226801" cy="226800"/>
          </a:xfrm>
          <a:prstGeom prst="ellipse">
            <a:avLst/>
          </a:prstGeom>
          <a:solidFill>
            <a:srgbClr val="339966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it-IT" sz="2400" b="1">
              <a:latin typeface="Times New Roman" pitchFamily="18" charset="0"/>
            </a:endParaRPr>
          </a:p>
        </p:txBody>
      </p:sp>
      <p:sp>
        <p:nvSpPr>
          <p:cNvPr id="111" name="Oval 11"/>
          <p:cNvSpPr>
            <a:spLocks noChangeAspect="1" noChangeArrowheads="1"/>
          </p:cNvSpPr>
          <p:nvPr/>
        </p:nvSpPr>
        <p:spPr bwMode="auto">
          <a:xfrm>
            <a:off x="2411760" y="5805264"/>
            <a:ext cx="216001" cy="216000"/>
          </a:xfrm>
          <a:prstGeom prst="ellipse">
            <a:avLst/>
          </a:prstGeom>
          <a:solidFill>
            <a:srgbClr val="339966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it-IT" sz="2400" b="1">
              <a:latin typeface="Times New Roman" pitchFamily="18" charset="0"/>
            </a:endParaRPr>
          </a:p>
        </p:txBody>
      </p:sp>
      <p:sp>
        <p:nvSpPr>
          <p:cNvPr id="112" name="Oval 11"/>
          <p:cNvSpPr>
            <a:spLocks noChangeAspect="1" noChangeArrowheads="1"/>
          </p:cNvSpPr>
          <p:nvPr/>
        </p:nvSpPr>
        <p:spPr bwMode="auto">
          <a:xfrm>
            <a:off x="1763711" y="2996977"/>
            <a:ext cx="201600" cy="201599"/>
          </a:xfrm>
          <a:prstGeom prst="ellipse">
            <a:avLst/>
          </a:prstGeom>
          <a:solidFill>
            <a:srgbClr val="339966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it-IT" sz="2400" b="1">
              <a:latin typeface="Times New Roman" pitchFamily="18" charset="0"/>
            </a:endParaRPr>
          </a:p>
        </p:txBody>
      </p:sp>
      <p:sp>
        <p:nvSpPr>
          <p:cNvPr id="113" name="Oval 11"/>
          <p:cNvSpPr>
            <a:spLocks noChangeAspect="1" noChangeArrowheads="1"/>
          </p:cNvSpPr>
          <p:nvPr/>
        </p:nvSpPr>
        <p:spPr bwMode="auto">
          <a:xfrm>
            <a:off x="827585" y="3068961"/>
            <a:ext cx="198000" cy="197999"/>
          </a:xfrm>
          <a:prstGeom prst="ellipse">
            <a:avLst/>
          </a:prstGeom>
          <a:solidFill>
            <a:srgbClr val="339966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it-IT" sz="2400" b="1">
              <a:latin typeface="Times New Roman" pitchFamily="18" charset="0"/>
            </a:endParaRPr>
          </a:p>
        </p:txBody>
      </p:sp>
      <p:sp>
        <p:nvSpPr>
          <p:cNvPr id="114" name="Oval 11"/>
          <p:cNvSpPr>
            <a:spLocks noChangeAspect="1" noChangeArrowheads="1"/>
          </p:cNvSpPr>
          <p:nvPr/>
        </p:nvSpPr>
        <p:spPr bwMode="auto">
          <a:xfrm>
            <a:off x="1346065" y="2831353"/>
            <a:ext cx="165600" cy="165599"/>
          </a:xfrm>
          <a:prstGeom prst="ellipse">
            <a:avLst/>
          </a:prstGeom>
          <a:solidFill>
            <a:srgbClr val="339966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it-IT" sz="2400" b="1">
              <a:latin typeface="Times New Roman" pitchFamily="18" charset="0"/>
            </a:endParaRPr>
          </a:p>
        </p:txBody>
      </p:sp>
      <p:sp>
        <p:nvSpPr>
          <p:cNvPr id="115" name="Oval 11"/>
          <p:cNvSpPr>
            <a:spLocks noChangeAspect="1" noChangeArrowheads="1"/>
          </p:cNvSpPr>
          <p:nvPr/>
        </p:nvSpPr>
        <p:spPr bwMode="auto">
          <a:xfrm>
            <a:off x="1310057" y="2327298"/>
            <a:ext cx="158400" cy="158399"/>
          </a:xfrm>
          <a:prstGeom prst="ellipse">
            <a:avLst/>
          </a:prstGeom>
          <a:solidFill>
            <a:srgbClr val="339966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it-IT" sz="2400" b="1">
              <a:latin typeface="Times New Roman" pitchFamily="18" charset="0"/>
            </a:endParaRPr>
          </a:p>
        </p:txBody>
      </p:sp>
      <p:sp>
        <p:nvSpPr>
          <p:cNvPr id="116" name="Oval 11"/>
          <p:cNvSpPr>
            <a:spLocks noChangeAspect="1" noChangeArrowheads="1"/>
          </p:cNvSpPr>
          <p:nvPr/>
        </p:nvSpPr>
        <p:spPr bwMode="auto">
          <a:xfrm>
            <a:off x="1043609" y="2420889"/>
            <a:ext cx="154800" cy="154799"/>
          </a:xfrm>
          <a:prstGeom prst="ellipse">
            <a:avLst/>
          </a:prstGeom>
          <a:solidFill>
            <a:srgbClr val="339966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it-IT" sz="2400" b="1">
              <a:latin typeface="Times New Roman" pitchFamily="18" charset="0"/>
            </a:endParaRPr>
          </a:p>
        </p:txBody>
      </p:sp>
      <p:sp>
        <p:nvSpPr>
          <p:cNvPr id="117" name="Oval 11"/>
          <p:cNvSpPr>
            <a:spLocks noChangeAspect="1" noChangeArrowheads="1"/>
          </p:cNvSpPr>
          <p:nvPr/>
        </p:nvSpPr>
        <p:spPr bwMode="auto">
          <a:xfrm>
            <a:off x="1104833" y="2204864"/>
            <a:ext cx="151200" cy="151199"/>
          </a:xfrm>
          <a:prstGeom prst="ellipse">
            <a:avLst/>
          </a:prstGeom>
          <a:solidFill>
            <a:srgbClr val="339966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it-IT" sz="2400" b="1">
              <a:latin typeface="Times New Roman" pitchFamily="18" charset="0"/>
            </a:endParaRPr>
          </a:p>
        </p:txBody>
      </p:sp>
      <p:sp>
        <p:nvSpPr>
          <p:cNvPr id="118" name="Oval 11"/>
          <p:cNvSpPr>
            <a:spLocks noChangeAspect="1" noChangeArrowheads="1"/>
          </p:cNvSpPr>
          <p:nvPr/>
        </p:nvSpPr>
        <p:spPr bwMode="auto">
          <a:xfrm>
            <a:off x="1396465" y="2485713"/>
            <a:ext cx="144001" cy="144000"/>
          </a:xfrm>
          <a:prstGeom prst="ellipse">
            <a:avLst/>
          </a:prstGeom>
          <a:solidFill>
            <a:srgbClr val="339966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it-IT" sz="2400" b="1">
              <a:latin typeface="Times New Roman" pitchFamily="18" charset="0"/>
            </a:endParaRPr>
          </a:p>
        </p:txBody>
      </p:sp>
      <p:sp>
        <p:nvSpPr>
          <p:cNvPr id="119" name="Oval 11"/>
          <p:cNvSpPr>
            <a:spLocks noChangeAspect="1" noChangeArrowheads="1"/>
          </p:cNvSpPr>
          <p:nvPr/>
        </p:nvSpPr>
        <p:spPr bwMode="auto">
          <a:xfrm>
            <a:off x="2987839" y="6021289"/>
            <a:ext cx="140400" cy="140399"/>
          </a:xfrm>
          <a:prstGeom prst="ellipse">
            <a:avLst/>
          </a:prstGeom>
          <a:solidFill>
            <a:srgbClr val="339966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it-IT" sz="2400" b="1">
              <a:latin typeface="Times New Roman" pitchFamily="18" charset="0"/>
            </a:endParaRPr>
          </a:p>
        </p:txBody>
      </p:sp>
      <p:sp>
        <p:nvSpPr>
          <p:cNvPr id="120" name="Oval 11"/>
          <p:cNvSpPr>
            <a:spLocks noChangeAspect="1" noChangeArrowheads="1"/>
          </p:cNvSpPr>
          <p:nvPr/>
        </p:nvSpPr>
        <p:spPr bwMode="auto">
          <a:xfrm>
            <a:off x="2051721" y="4077073"/>
            <a:ext cx="133200" cy="133199"/>
          </a:xfrm>
          <a:prstGeom prst="ellipse">
            <a:avLst/>
          </a:prstGeom>
          <a:solidFill>
            <a:srgbClr val="339966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it-IT" sz="2400" b="1">
              <a:latin typeface="Times New Roman" pitchFamily="18" charset="0"/>
            </a:endParaRPr>
          </a:p>
        </p:txBody>
      </p:sp>
      <p:sp>
        <p:nvSpPr>
          <p:cNvPr id="121" name="Oval 11"/>
          <p:cNvSpPr>
            <a:spLocks noChangeAspect="1" noChangeArrowheads="1"/>
          </p:cNvSpPr>
          <p:nvPr/>
        </p:nvSpPr>
        <p:spPr bwMode="auto">
          <a:xfrm>
            <a:off x="1702496" y="3583833"/>
            <a:ext cx="133200" cy="133199"/>
          </a:xfrm>
          <a:prstGeom prst="ellipse">
            <a:avLst/>
          </a:prstGeom>
          <a:solidFill>
            <a:srgbClr val="339966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it-IT" sz="2400" b="1">
              <a:latin typeface="Times New Roman" pitchFamily="18" charset="0"/>
            </a:endParaRPr>
          </a:p>
        </p:txBody>
      </p:sp>
      <p:sp>
        <p:nvSpPr>
          <p:cNvPr id="122" name="Oval 11"/>
          <p:cNvSpPr>
            <a:spLocks noChangeAspect="1" noChangeArrowheads="1"/>
          </p:cNvSpPr>
          <p:nvPr/>
        </p:nvSpPr>
        <p:spPr bwMode="auto">
          <a:xfrm>
            <a:off x="3563888" y="4519937"/>
            <a:ext cx="133200" cy="133199"/>
          </a:xfrm>
          <a:prstGeom prst="ellipse">
            <a:avLst/>
          </a:prstGeom>
          <a:solidFill>
            <a:srgbClr val="339966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it-IT" sz="2400" b="1">
              <a:latin typeface="Times New Roman" pitchFamily="18" charset="0"/>
            </a:endParaRPr>
          </a:p>
        </p:txBody>
      </p:sp>
      <p:sp>
        <p:nvSpPr>
          <p:cNvPr id="123" name="Oval 11"/>
          <p:cNvSpPr>
            <a:spLocks noChangeAspect="1" noChangeArrowheads="1"/>
          </p:cNvSpPr>
          <p:nvPr/>
        </p:nvSpPr>
        <p:spPr bwMode="auto">
          <a:xfrm>
            <a:off x="2062537" y="2431706"/>
            <a:ext cx="126000" cy="125999"/>
          </a:xfrm>
          <a:prstGeom prst="ellipse">
            <a:avLst/>
          </a:prstGeom>
          <a:solidFill>
            <a:srgbClr val="339966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it-IT" sz="2400" b="1">
              <a:latin typeface="Times New Roman" pitchFamily="18" charset="0"/>
            </a:endParaRPr>
          </a:p>
        </p:txBody>
      </p:sp>
      <p:sp>
        <p:nvSpPr>
          <p:cNvPr id="125" name="Oval 11"/>
          <p:cNvSpPr>
            <a:spLocks noChangeAspect="1" noChangeArrowheads="1"/>
          </p:cNvSpPr>
          <p:nvPr/>
        </p:nvSpPr>
        <p:spPr bwMode="auto">
          <a:xfrm>
            <a:off x="2357768" y="2276872"/>
            <a:ext cx="126000" cy="125999"/>
          </a:xfrm>
          <a:prstGeom prst="ellipse">
            <a:avLst/>
          </a:prstGeom>
          <a:solidFill>
            <a:srgbClr val="339966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it-IT" sz="2400" b="1">
              <a:latin typeface="Times New Roman" pitchFamily="18" charset="0"/>
            </a:endParaRPr>
          </a:p>
        </p:txBody>
      </p:sp>
      <p:sp>
        <p:nvSpPr>
          <p:cNvPr id="126" name="Oval 11"/>
          <p:cNvSpPr>
            <a:spLocks noChangeAspect="1" noChangeArrowheads="1"/>
          </p:cNvSpPr>
          <p:nvPr/>
        </p:nvSpPr>
        <p:spPr bwMode="auto">
          <a:xfrm>
            <a:off x="2411761" y="3429001"/>
            <a:ext cx="122400" cy="122399"/>
          </a:xfrm>
          <a:prstGeom prst="ellipse">
            <a:avLst/>
          </a:prstGeom>
          <a:solidFill>
            <a:srgbClr val="339966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it-IT" sz="2400" b="1">
              <a:latin typeface="Times New Roman" pitchFamily="18" charset="0"/>
            </a:endParaRPr>
          </a:p>
        </p:txBody>
      </p:sp>
      <p:sp>
        <p:nvSpPr>
          <p:cNvPr id="127" name="Oval 11"/>
          <p:cNvSpPr>
            <a:spLocks noChangeAspect="1" noChangeArrowheads="1"/>
          </p:cNvSpPr>
          <p:nvPr/>
        </p:nvSpPr>
        <p:spPr bwMode="auto">
          <a:xfrm>
            <a:off x="962586" y="5301209"/>
            <a:ext cx="122400" cy="122399"/>
          </a:xfrm>
          <a:prstGeom prst="ellipse">
            <a:avLst/>
          </a:prstGeom>
          <a:solidFill>
            <a:srgbClr val="339966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it-IT" sz="2400" b="1">
              <a:latin typeface="Times New Roman" pitchFamily="18" charset="0"/>
            </a:endParaRPr>
          </a:p>
        </p:txBody>
      </p:sp>
      <p:sp>
        <p:nvSpPr>
          <p:cNvPr id="128" name="Oval 11"/>
          <p:cNvSpPr>
            <a:spLocks noChangeAspect="1" noChangeArrowheads="1"/>
          </p:cNvSpPr>
          <p:nvPr/>
        </p:nvSpPr>
        <p:spPr bwMode="auto">
          <a:xfrm>
            <a:off x="1497273" y="3356993"/>
            <a:ext cx="115200" cy="115199"/>
          </a:xfrm>
          <a:prstGeom prst="ellipse">
            <a:avLst/>
          </a:prstGeom>
          <a:solidFill>
            <a:srgbClr val="339966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it-IT" sz="2400" b="1">
              <a:latin typeface="Times New Roman" pitchFamily="18" charset="0"/>
            </a:endParaRPr>
          </a:p>
        </p:txBody>
      </p:sp>
      <p:sp>
        <p:nvSpPr>
          <p:cNvPr id="129" name="Oval 11"/>
          <p:cNvSpPr>
            <a:spLocks noChangeAspect="1" noChangeArrowheads="1"/>
          </p:cNvSpPr>
          <p:nvPr/>
        </p:nvSpPr>
        <p:spPr bwMode="auto">
          <a:xfrm>
            <a:off x="2152544" y="4185097"/>
            <a:ext cx="108000" cy="107999"/>
          </a:xfrm>
          <a:prstGeom prst="ellipse">
            <a:avLst/>
          </a:prstGeom>
          <a:solidFill>
            <a:srgbClr val="339966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it-IT" sz="2400" b="1">
              <a:latin typeface="Times New Roman" pitchFamily="18" charset="0"/>
            </a:endParaRPr>
          </a:p>
        </p:txBody>
      </p:sp>
      <p:sp>
        <p:nvSpPr>
          <p:cNvPr id="130" name="Oval 11"/>
          <p:cNvSpPr>
            <a:spLocks noChangeAspect="1" noChangeArrowheads="1"/>
          </p:cNvSpPr>
          <p:nvPr/>
        </p:nvSpPr>
        <p:spPr bwMode="auto">
          <a:xfrm>
            <a:off x="1187624" y="2348880"/>
            <a:ext cx="100800" cy="100799"/>
          </a:xfrm>
          <a:prstGeom prst="ellipse">
            <a:avLst/>
          </a:prstGeom>
          <a:solidFill>
            <a:srgbClr val="339966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it-IT" sz="2400" b="1">
              <a:latin typeface="Times New Roman" pitchFamily="18" charset="0"/>
            </a:endParaRPr>
          </a:p>
        </p:txBody>
      </p:sp>
      <p:sp>
        <p:nvSpPr>
          <p:cNvPr id="131" name="Oval 11"/>
          <p:cNvSpPr>
            <a:spLocks noChangeAspect="1" noChangeArrowheads="1"/>
          </p:cNvSpPr>
          <p:nvPr/>
        </p:nvSpPr>
        <p:spPr bwMode="auto">
          <a:xfrm>
            <a:off x="2699792" y="4627945"/>
            <a:ext cx="97200" cy="97199"/>
          </a:xfrm>
          <a:prstGeom prst="ellipse">
            <a:avLst/>
          </a:prstGeom>
          <a:solidFill>
            <a:srgbClr val="339966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it-IT" sz="2400" b="1">
              <a:latin typeface="Times New Roman" pitchFamily="18" charset="0"/>
            </a:endParaRPr>
          </a:p>
        </p:txBody>
      </p:sp>
      <p:sp>
        <p:nvSpPr>
          <p:cNvPr id="132" name="Oval 11"/>
          <p:cNvSpPr>
            <a:spLocks noChangeAspect="1" noChangeArrowheads="1"/>
          </p:cNvSpPr>
          <p:nvPr/>
        </p:nvSpPr>
        <p:spPr bwMode="auto">
          <a:xfrm>
            <a:off x="2314560" y="5852081"/>
            <a:ext cx="97200" cy="97199"/>
          </a:xfrm>
          <a:prstGeom prst="ellipse">
            <a:avLst/>
          </a:prstGeom>
          <a:solidFill>
            <a:srgbClr val="339966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it-IT" sz="2400" b="1">
              <a:latin typeface="Times New Roman" pitchFamily="18" charset="0"/>
            </a:endParaRPr>
          </a:p>
        </p:txBody>
      </p:sp>
      <p:sp>
        <p:nvSpPr>
          <p:cNvPr id="133" name="Oval 11"/>
          <p:cNvSpPr>
            <a:spLocks noChangeAspect="1" noChangeArrowheads="1"/>
          </p:cNvSpPr>
          <p:nvPr/>
        </p:nvSpPr>
        <p:spPr bwMode="auto">
          <a:xfrm>
            <a:off x="2195737" y="4051882"/>
            <a:ext cx="93600" cy="93599"/>
          </a:xfrm>
          <a:prstGeom prst="ellipse">
            <a:avLst/>
          </a:prstGeom>
          <a:solidFill>
            <a:srgbClr val="339966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it-IT" sz="2400" b="1">
              <a:latin typeface="Times New Roman" pitchFamily="18" charset="0"/>
            </a:endParaRPr>
          </a:p>
        </p:txBody>
      </p:sp>
      <p:sp>
        <p:nvSpPr>
          <p:cNvPr id="134" name="Oval 11"/>
          <p:cNvSpPr>
            <a:spLocks noChangeAspect="1" noChangeArrowheads="1"/>
          </p:cNvSpPr>
          <p:nvPr/>
        </p:nvSpPr>
        <p:spPr bwMode="auto">
          <a:xfrm>
            <a:off x="1115616" y="2690929"/>
            <a:ext cx="90000" cy="89999"/>
          </a:xfrm>
          <a:prstGeom prst="ellipse">
            <a:avLst/>
          </a:prstGeom>
          <a:solidFill>
            <a:srgbClr val="339966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it-IT" sz="2400" b="1">
              <a:latin typeface="Times New Roman" pitchFamily="18" charset="0"/>
            </a:endParaRPr>
          </a:p>
        </p:txBody>
      </p:sp>
      <p:sp>
        <p:nvSpPr>
          <p:cNvPr id="135" name="Oval 11"/>
          <p:cNvSpPr>
            <a:spLocks noChangeAspect="1" noChangeArrowheads="1"/>
          </p:cNvSpPr>
          <p:nvPr/>
        </p:nvSpPr>
        <p:spPr bwMode="auto">
          <a:xfrm>
            <a:off x="1691680" y="3335401"/>
            <a:ext cx="93600" cy="93599"/>
          </a:xfrm>
          <a:prstGeom prst="ellipse">
            <a:avLst/>
          </a:prstGeom>
          <a:solidFill>
            <a:srgbClr val="339966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it-IT" sz="2400" b="1">
              <a:latin typeface="Times New Roman" pitchFamily="18" charset="0"/>
            </a:endParaRPr>
          </a:p>
        </p:txBody>
      </p:sp>
      <p:sp>
        <p:nvSpPr>
          <p:cNvPr id="136" name="Oval 11"/>
          <p:cNvSpPr>
            <a:spLocks noChangeAspect="1" noChangeArrowheads="1"/>
          </p:cNvSpPr>
          <p:nvPr/>
        </p:nvSpPr>
        <p:spPr bwMode="auto">
          <a:xfrm>
            <a:off x="1907704" y="2402897"/>
            <a:ext cx="90000" cy="89999"/>
          </a:xfrm>
          <a:prstGeom prst="ellipse">
            <a:avLst/>
          </a:prstGeom>
          <a:solidFill>
            <a:srgbClr val="339966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it-IT" sz="2400" b="1">
              <a:latin typeface="Times New Roman" pitchFamily="18" charset="0"/>
            </a:endParaRPr>
          </a:p>
        </p:txBody>
      </p:sp>
      <p:sp>
        <p:nvSpPr>
          <p:cNvPr id="137" name="Oval 11"/>
          <p:cNvSpPr>
            <a:spLocks noChangeAspect="1" noChangeArrowheads="1"/>
          </p:cNvSpPr>
          <p:nvPr/>
        </p:nvSpPr>
        <p:spPr bwMode="auto">
          <a:xfrm>
            <a:off x="1601680" y="2978961"/>
            <a:ext cx="90000" cy="89999"/>
          </a:xfrm>
          <a:prstGeom prst="ellipse">
            <a:avLst/>
          </a:prstGeom>
          <a:solidFill>
            <a:srgbClr val="339966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it-IT" sz="2400" b="1">
              <a:latin typeface="Times New Roman" pitchFamily="18" charset="0"/>
            </a:endParaRPr>
          </a:p>
        </p:txBody>
      </p:sp>
      <p:sp>
        <p:nvSpPr>
          <p:cNvPr id="138" name="Oval 11"/>
          <p:cNvSpPr>
            <a:spLocks noChangeAspect="1" noChangeArrowheads="1"/>
          </p:cNvSpPr>
          <p:nvPr/>
        </p:nvSpPr>
        <p:spPr bwMode="auto">
          <a:xfrm>
            <a:off x="2897825" y="4728753"/>
            <a:ext cx="68400" cy="68399"/>
          </a:xfrm>
          <a:prstGeom prst="ellipse">
            <a:avLst/>
          </a:prstGeom>
          <a:solidFill>
            <a:srgbClr val="339966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it-IT" sz="2400" b="1">
              <a:latin typeface="Times New Roman" pitchFamily="18" charset="0"/>
            </a:endParaRPr>
          </a:p>
        </p:txBody>
      </p:sp>
      <p:sp>
        <p:nvSpPr>
          <p:cNvPr id="139" name="Oval 11"/>
          <p:cNvSpPr>
            <a:spLocks noChangeAspect="1" noChangeArrowheads="1"/>
          </p:cNvSpPr>
          <p:nvPr/>
        </p:nvSpPr>
        <p:spPr bwMode="auto">
          <a:xfrm>
            <a:off x="2555777" y="4008674"/>
            <a:ext cx="57600" cy="57599"/>
          </a:xfrm>
          <a:prstGeom prst="ellipse">
            <a:avLst/>
          </a:prstGeom>
          <a:solidFill>
            <a:srgbClr val="339966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it-IT" sz="2400" b="1">
              <a:latin typeface="Times New Roman" pitchFamily="18" charset="0"/>
            </a:endParaRPr>
          </a:p>
        </p:txBody>
      </p:sp>
      <p:sp>
        <p:nvSpPr>
          <p:cNvPr id="140" name="Oval 11"/>
          <p:cNvSpPr>
            <a:spLocks noChangeAspect="1" noChangeArrowheads="1"/>
          </p:cNvSpPr>
          <p:nvPr/>
        </p:nvSpPr>
        <p:spPr bwMode="auto">
          <a:xfrm>
            <a:off x="3347864" y="5733256"/>
            <a:ext cx="57600" cy="57599"/>
          </a:xfrm>
          <a:prstGeom prst="ellipse">
            <a:avLst/>
          </a:prstGeom>
          <a:solidFill>
            <a:srgbClr val="339966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it-IT" sz="2400" b="1">
              <a:latin typeface="Times New Roman" pitchFamily="18" charset="0"/>
            </a:endParaRPr>
          </a:p>
        </p:txBody>
      </p:sp>
      <p:sp>
        <p:nvSpPr>
          <p:cNvPr id="141" name="Oval 11"/>
          <p:cNvSpPr>
            <a:spLocks noChangeAspect="1" noChangeArrowheads="1"/>
          </p:cNvSpPr>
          <p:nvPr/>
        </p:nvSpPr>
        <p:spPr bwMode="auto">
          <a:xfrm>
            <a:off x="3419872" y="5301208"/>
            <a:ext cx="57600" cy="57599"/>
          </a:xfrm>
          <a:prstGeom prst="ellipse">
            <a:avLst/>
          </a:prstGeom>
          <a:solidFill>
            <a:srgbClr val="339966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it-IT" sz="2400" b="1">
              <a:latin typeface="Times New Roman" pitchFamily="18" charset="0"/>
            </a:endParaRPr>
          </a:p>
        </p:txBody>
      </p:sp>
      <p:sp>
        <p:nvSpPr>
          <p:cNvPr id="142" name="Oval 11"/>
          <p:cNvSpPr>
            <a:spLocks noChangeAspect="1" noChangeArrowheads="1"/>
          </p:cNvSpPr>
          <p:nvPr/>
        </p:nvSpPr>
        <p:spPr bwMode="auto">
          <a:xfrm>
            <a:off x="2267744" y="4149080"/>
            <a:ext cx="57600" cy="57599"/>
          </a:xfrm>
          <a:prstGeom prst="ellipse">
            <a:avLst/>
          </a:prstGeom>
          <a:solidFill>
            <a:srgbClr val="339966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it-IT" sz="2400" b="1">
              <a:latin typeface="Times New Roman" pitchFamily="18" charset="0"/>
            </a:endParaRPr>
          </a:p>
        </p:txBody>
      </p:sp>
      <p:sp>
        <p:nvSpPr>
          <p:cNvPr id="143" name="Oval 11"/>
          <p:cNvSpPr>
            <a:spLocks noChangeAspect="1" noChangeArrowheads="1"/>
          </p:cNvSpPr>
          <p:nvPr/>
        </p:nvSpPr>
        <p:spPr bwMode="auto">
          <a:xfrm>
            <a:off x="2066128" y="3717032"/>
            <a:ext cx="57600" cy="57599"/>
          </a:xfrm>
          <a:prstGeom prst="ellipse">
            <a:avLst/>
          </a:prstGeom>
          <a:solidFill>
            <a:srgbClr val="339966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it-IT" sz="2400" b="1">
              <a:latin typeface="Times New Roman" pitchFamily="18" charset="0"/>
            </a:endParaRPr>
          </a:p>
        </p:txBody>
      </p:sp>
      <p:sp>
        <p:nvSpPr>
          <p:cNvPr id="144" name="Oval 11"/>
          <p:cNvSpPr>
            <a:spLocks noChangeAspect="1" noChangeArrowheads="1"/>
          </p:cNvSpPr>
          <p:nvPr/>
        </p:nvSpPr>
        <p:spPr bwMode="auto">
          <a:xfrm>
            <a:off x="2066128" y="2564904"/>
            <a:ext cx="57600" cy="57599"/>
          </a:xfrm>
          <a:prstGeom prst="ellipse">
            <a:avLst/>
          </a:prstGeom>
          <a:solidFill>
            <a:srgbClr val="339966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it-IT" sz="2400" b="1">
              <a:latin typeface="Times New Roman" pitchFamily="18" charset="0"/>
            </a:endParaRPr>
          </a:p>
        </p:txBody>
      </p:sp>
      <p:sp>
        <p:nvSpPr>
          <p:cNvPr id="145" name="Oval 11"/>
          <p:cNvSpPr>
            <a:spLocks noChangeAspect="1" noChangeArrowheads="1"/>
          </p:cNvSpPr>
          <p:nvPr/>
        </p:nvSpPr>
        <p:spPr bwMode="auto">
          <a:xfrm>
            <a:off x="841992" y="2867345"/>
            <a:ext cx="57600" cy="57599"/>
          </a:xfrm>
          <a:prstGeom prst="ellipse">
            <a:avLst/>
          </a:prstGeom>
          <a:solidFill>
            <a:srgbClr val="339966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it-IT" sz="2400" b="1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0456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250" name="Text Box 2"/>
          <p:cNvSpPr txBox="1">
            <a:spLocks noChangeArrowheads="1"/>
          </p:cNvSpPr>
          <p:nvPr/>
        </p:nvSpPr>
        <p:spPr bwMode="auto">
          <a:xfrm>
            <a:off x="0" y="612552"/>
            <a:ext cx="91440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>
              <a:defRPr/>
            </a:pPr>
            <a:r>
              <a:rPr lang="it-IT" sz="3200" b="1" dirty="0">
                <a:ln w="1905"/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  <a:t>Trapianti di FEGATO – Anni </a:t>
            </a:r>
            <a:r>
              <a:rPr lang="it-IT" sz="3200" b="1" dirty="0" smtClean="0">
                <a:ln w="1905"/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  <a:t>1992-2013*</a:t>
            </a:r>
            <a:endParaRPr lang="it-IT" sz="3200" b="1" dirty="0">
              <a:ln w="1905"/>
              <a:solidFill>
                <a:schemeClr val="tx1">
                  <a:lumMod val="95000"/>
                  <a:lumOff val="5000"/>
                </a:schemeClr>
              </a:solidFill>
              <a:latin typeface="+mn-lt"/>
            </a:endParaRPr>
          </a:p>
        </p:txBody>
      </p:sp>
      <p:grpSp>
        <p:nvGrpSpPr>
          <p:cNvPr id="12" name="Gruppo 11"/>
          <p:cNvGrpSpPr/>
          <p:nvPr/>
        </p:nvGrpSpPr>
        <p:grpSpPr>
          <a:xfrm>
            <a:off x="285751" y="1412776"/>
            <a:ext cx="1549946" cy="584775"/>
            <a:chOff x="285751" y="1412776"/>
            <a:chExt cx="1549946" cy="584775"/>
          </a:xfrm>
        </p:grpSpPr>
        <p:sp>
          <p:nvSpPr>
            <p:cNvPr id="13" name="Rettangolo arrotondato 12"/>
            <p:cNvSpPr>
              <a:spLocks noChangeArrowheads="1"/>
            </p:cNvSpPr>
            <p:nvPr/>
          </p:nvSpPr>
          <p:spPr bwMode="auto">
            <a:xfrm>
              <a:off x="285751" y="1428750"/>
              <a:ext cx="1549946" cy="560090"/>
            </a:xfrm>
            <a:prstGeom prst="roundRect">
              <a:avLst>
                <a:gd name="adj" fmla="val 16667"/>
              </a:avLst>
            </a:prstGeom>
            <a:solidFill>
              <a:schemeClr val="bg1"/>
            </a:solidFill>
            <a:ln w="25400" algn="ctr">
              <a:solidFill>
                <a:schemeClr val="accent6">
                  <a:lumMod val="50000"/>
                </a:schemeClr>
              </a:solidFill>
              <a:round/>
              <a:headEnd/>
              <a:tailEnd/>
            </a:ln>
            <a:effectLst>
              <a:outerShdw dist="38100" dir="2700000" algn="tl" rotWithShape="0">
                <a:srgbClr val="000000">
                  <a:alpha val="39999"/>
                </a:srgbClr>
              </a:outerShdw>
            </a:effectLst>
          </p:spPr>
          <p:txBody>
            <a:bodyPr anchor="ctr"/>
            <a:lstStyle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it-IT" sz="14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4" name="CasellaDiTesto 13"/>
            <p:cNvSpPr txBox="1"/>
            <p:nvPr/>
          </p:nvSpPr>
          <p:spPr>
            <a:xfrm>
              <a:off x="323528" y="1412776"/>
              <a:ext cx="1512169" cy="58477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it-IT" sz="1600" b="1" i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lt"/>
                </a:rPr>
                <a:t>Incluse tutte le combinazioni</a:t>
              </a:r>
              <a:endParaRPr lang="it-IT" sz="16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endParaRPr>
            </a:p>
          </p:txBody>
        </p:sp>
      </p:grpSp>
      <p:graphicFrame>
        <p:nvGraphicFramePr>
          <p:cNvPr id="10" name="Grafico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64696293"/>
              </p:ext>
            </p:extLst>
          </p:nvPr>
        </p:nvGraphicFramePr>
        <p:xfrm>
          <a:off x="755576" y="2276872"/>
          <a:ext cx="7560840" cy="398906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275" name="Text Box 3"/>
          <p:cNvSpPr txBox="1">
            <a:spLocks noChangeArrowheads="1"/>
          </p:cNvSpPr>
          <p:nvPr/>
        </p:nvSpPr>
        <p:spPr bwMode="auto">
          <a:xfrm>
            <a:off x="0" y="612552"/>
            <a:ext cx="91440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>
              <a:defRPr/>
            </a:pPr>
            <a:r>
              <a:rPr lang="it-IT" sz="3200" b="1" dirty="0">
                <a:ln w="1905"/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  <a:t>Trapianti di FEGATO – Anni </a:t>
            </a:r>
            <a:r>
              <a:rPr lang="it-IT" sz="3200" b="1" dirty="0" smtClean="0">
                <a:ln w="1905"/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  <a:t>1992-2012*</a:t>
            </a:r>
            <a:endParaRPr lang="it-IT" sz="3200" b="1" dirty="0">
              <a:ln w="1905"/>
              <a:solidFill>
                <a:schemeClr val="tx1">
                  <a:lumMod val="95000"/>
                  <a:lumOff val="5000"/>
                </a:schemeClr>
              </a:solidFill>
              <a:latin typeface="+mn-lt"/>
            </a:endParaRPr>
          </a:p>
        </p:txBody>
      </p:sp>
      <p:grpSp>
        <p:nvGrpSpPr>
          <p:cNvPr id="11" name="Gruppo 10"/>
          <p:cNvGrpSpPr/>
          <p:nvPr/>
        </p:nvGrpSpPr>
        <p:grpSpPr>
          <a:xfrm>
            <a:off x="285751" y="1412776"/>
            <a:ext cx="1549946" cy="584775"/>
            <a:chOff x="285751" y="1412776"/>
            <a:chExt cx="1549946" cy="584775"/>
          </a:xfrm>
        </p:grpSpPr>
        <p:sp>
          <p:nvSpPr>
            <p:cNvPr id="48" name="Rettangolo arrotondato 47"/>
            <p:cNvSpPr>
              <a:spLocks noChangeArrowheads="1"/>
            </p:cNvSpPr>
            <p:nvPr/>
          </p:nvSpPr>
          <p:spPr bwMode="auto">
            <a:xfrm>
              <a:off x="285751" y="1428750"/>
              <a:ext cx="1549946" cy="560090"/>
            </a:xfrm>
            <a:prstGeom prst="roundRect">
              <a:avLst>
                <a:gd name="adj" fmla="val 16667"/>
              </a:avLst>
            </a:prstGeom>
            <a:solidFill>
              <a:schemeClr val="bg1"/>
            </a:solidFill>
            <a:ln w="25400" algn="ctr">
              <a:solidFill>
                <a:schemeClr val="accent6">
                  <a:lumMod val="50000"/>
                </a:schemeClr>
              </a:solidFill>
              <a:round/>
              <a:headEnd/>
              <a:tailEnd/>
            </a:ln>
            <a:effectLst>
              <a:outerShdw dist="38100" dir="2700000" algn="tl" rotWithShape="0">
                <a:srgbClr val="000000">
                  <a:alpha val="39999"/>
                </a:srgbClr>
              </a:outerShdw>
            </a:effectLst>
          </p:spPr>
          <p:txBody>
            <a:bodyPr anchor="ctr"/>
            <a:lstStyle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it-IT" sz="14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49" name="CasellaDiTesto 48"/>
            <p:cNvSpPr txBox="1"/>
            <p:nvPr/>
          </p:nvSpPr>
          <p:spPr>
            <a:xfrm>
              <a:off x="323528" y="1412776"/>
              <a:ext cx="1512169" cy="58477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it-IT" sz="1600" b="1" i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lt"/>
                </a:rPr>
                <a:t>Incluse tutte le combinazioni</a:t>
              </a:r>
              <a:endParaRPr lang="it-IT" sz="16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endParaRPr>
            </a:p>
          </p:txBody>
        </p:sp>
      </p:grpSp>
      <p:graphicFrame>
        <p:nvGraphicFramePr>
          <p:cNvPr id="9" name="Grafico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58595812"/>
              </p:ext>
            </p:extLst>
          </p:nvPr>
        </p:nvGraphicFramePr>
        <p:xfrm>
          <a:off x="755576" y="2420888"/>
          <a:ext cx="7272808" cy="391705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88" y="1857375"/>
            <a:ext cx="3889375" cy="4603750"/>
          </a:xfrm>
          <a:prstGeom prst="rect">
            <a:avLst/>
          </a:prstGeom>
          <a:solidFill>
            <a:srgbClr val="993300"/>
          </a:solidFill>
          <a:ln w="9525">
            <a:noFill/>
            <a:miter lim="800000"/>
            <a:headEnd/>
            <a:tailEnd/>
          </a:ln>
        </p:spPr>
      </p:pic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0" y="685800"/>
            <a:ext cx="9067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>
              <a:defRPr/>
            </a:pPr>
            <a:r>
              <a:rPr lang="it-IT" sz="2400"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</a:rPr>
              <a:t>Trapianto di FEGATO – Attività per centro trapianti</a:t>
            </a: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3276600" y="1804988"/>
            <a:ext cx="565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r"/>
            <a:r>
              <a:rPr lang="it-IT" b="1"/>
              <a:t>100</a:t>
            </a:r>
          </a:p>
        </p:txBody>
      </p:sp>
      <p:sp>
        <p:nvSpPr>
          <p:cNvPr id="6" name="Line 5"/>
          <p:cNvSpPr>
            <a:spLocks noChangeShapeType="1"/>
          </p:cNvSpPr>
          <p:nvPr/>
        </p:nvSpPr>
        <p:spPr bwMode="auto">
          <a:xfrm>
            <a:off x="3149600" y="2133600"/>
            <a:ext cx="685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it-IT"/>
          </a:p>
        </p:txBody>
      </p:sp>
      <p:sp>
        <p:nvSpPr>
          <p:cNvPr id="7" name="Text Box 6"/>
          <p:cNvSpPr txBox="1">
            <a:spLocks noChangeArrowheads="1"/>
          </p:cNvSpPr>
          <p:nvPr/>
        </p:nvSpPr>
        <p:spPr bwMode="auto">
          <a:xfrm>
            <a:off x="3403600" y="2160588"/>
            <a:ext cx="438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r"/>
            <a:r>
              <a:rPr lang="it-IT" b="1"/>
              <a:t>75</a:t>
            </a:r>
          </a:p>
        </p:txBody>
      </p:sp>
      <p:sp>
        <p:nvSpPr>
          <p:cNvPr id="8" name="Line 7"/>
          <p:cNvSpPr>
            <a:spLocks noChangeShapeType="1"/>
          </p:cNvSpPr>
          <p:nvPr/>
        </p:nvSpPr>
        <p:spPr bwMode="auto">
          <a:xfrm>
            <a:off x="3149600" y="2514600"/>
            <a:ext cx="685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it-IT"/>
          </a:p>
        </p:txBody>
      </p:sp>
      <p:sp>
        <p:nvSpPr>
          <p:cNvPr id="9" name="Text Box 8"/>
          <p:cNvSpPr txBox="1">
            <a:spLocks noChangeArrowheads="1"/>
          </p:cNvSpPr>
          <p:nvPr/>
        </p:nvSpPr>
        <p:spPr bwMode="auto">
          <a:xfrm>
            <a:off x="3378200" y="2490788"/>
            <a:ext cx="438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r"/>
            <a:r>
              <a:rPr lang="it-IT" b="1"/>
              <a:t>50</a:t>
            </a:r>
          </a:p>
        </p:txBody>
      </p:sp>
      <p:sp>
        <p:nvSpPr>
          <p:cNvPr id="10" name="Line 9"/>
          <p:cNvSpPr>
            <a:spLocks noChangeShapeType="1"/>
          </p:cNvSpPr>
          <p:nvPr/>
        </p:nvSpPr>
        <p:spPr bwMode="auto">
          <a:xfrm>
            <a:off x="3124200" y="2819400"/>
            <a:ext cx="685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it-IT"/>
          </a:p>
        </p:txBody>
      </p:sp>
      <p:sp>
        <p:nvSpPr>
          <p:cNvPr id="11" name="Text Box 10"/>
          <p:cNvSpPr txBox="1">
            <a:spLocks noChangeArrowheads="1"/>
          </p:cNvSpPr>
          <p:nvPr/>
        </p:nvSpPr>
        <p:spPr bwMode="auto">
          <a:xfrm>
            <a:off x="3371850" y="2795588"/>
            <a:ext cx="438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r"/>
            <a:r>
              <a:rPr lang="it-IT" b="1"/>
              <a:t>25</a:t>
            </a:r>
          </a:p>
        </p:txBody>
      </p:sp>
      <p:sp>
        <p:nvSpPr>
          <p:cNvPr id="12" name="Line 11"/>
          <p:cNvSpPr>
            <a:spLocks noChangeShapeType="1"/>
          </p:cNvSpPr>
          <p:nvPr/>
        </p:nvSpPr>
        <p:spPr bwMode="auto">
          <a:xfrm>
            <a:off x="3117850" y="3073400"/>
            <a:ext cx="685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it-IT"/>
          </a:p>
        </p:txBody>
      </p:sp>
      <p:sp>
        <p:nvSpPr>
          <p:cNvPr id="13" name="Oval 12"/>
          <p:cNvSpPr>
            <a:spLocks noChangeAspect="1" noChangeArrowheads="1"/>
          </p:cNvSpPr>
          <p:nvPr/>
        </p:nvSpPr>
        <p:spPr bwMode="auto">
          <a:xfrm>
            <a:off x="3009900" y="2222500"/>
            <a:ext cx="269875" cy="269875"/>
          </a:xfrm>
          <a:prstGeom prst="ellipse">
            <a:avLst/>
          </a:prstGeom>
          <a:solidFill>
            <a:srgbClr val="9933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it-IT" sz="2400" b="1">
              <a:latin typeface="Times New Roman" pitchFamily="18" charset="0"/>
            </a:endParaRPr>
          </a:p>
        </p:txBody>
      </p:sp>
      <p:sp>
        <p:nvSpPr>
          <p:cNvPr id="14" name="Oval 13"/>
          <p:cNvSpPr>
            <a:spLocks noChangeAspect="1" noChangeArrowheads="1"/>
          </p:cNvSpPr>
          <p:nvPr/>
        </p:nvSpPr>
        <p:spPr bwMode="auto">
          <a:xfrm>
            <a:off x="3060700" y="2617788"/>
            <a:ext cx="179388" cy="179387"/>
          </a:xfrm>
          <a:prstGeom prst="ellipse">
            <a:avLst/>
          </a:prstGeom>
          <a:solidFill>
            <a:srgbClr val="9933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it-IT" sz="2400" b="1">
              <a:latin typeface="Times New Roman" pitchFamily="18" charset="0"/>
            </a:endParaRPr>
          </a:p>
        </p:txBody>
      </p:sp>
      <p:sp>
        <p:nvSpPr>
          <p:cNvPr id="15" name="Oval 14"/>
          <p:cNvSpPr>
            <a:spLocks noChangeAspect="1" noChangeArrowheads="1"/>
          </p:cNvSpPr>
          <p:nvPr/>
        </p:nvSpPr>
        <p:spPr bwMode="auto">
          <a:xfrm>
            <a:off x="3105150" y="2962275"/>
            <a:ext cx="90488" cy="90488"/>
          </a:xfrm>
          <a:prstGeom prst="ellipse">
            <a:avLst/>
          </a:prstGeom>
          <a:solidFill>
            <a:srgbClr val="9933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it-IT" sz="2400" b="1">
              <a:latin typeface="Times New Roman" pitchFamily="18" charset="0"/>
            </a:endParaRPr>
          </a:p>
        </p:txBody>
      </p:sp>
      <p:sp>
        <p:nvSpPr>
          <p:cNvPr id="16" name="Oval 15"/>
          <p:cNvSpPr>
            <a:spLocks noChangeAspect="1" noChangeArrowheads="1"/>
          </p:cNvSpPr>
          <p:nvPr/>
        </p:nvSpPr>
        <p:spPr bwMode="auto">
          <a:xfrm>
            <a:off x="2971800" y="1757363"/>
            <a:ext cx="360363" cy="360362"/>
          </a:xfrm>
          <a:prstGeom prst="ellipse">
            <a:avLst/>
          </a:prstGeom>
          <a:solidFill>
            <a:srgbClr val="9933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it-IT" sz="2400" b="1">
              <a:latin typeface="Times New Roman" pitchFamily="18" charset="0"/>
            </a:endParaRPr>
          </a:p>
        </p:txBody>
      </p:sp>
      <p:sp>
        <p:nvSpPr>
          <p:cNvPr id="17" name="Oval 16"/>
          <p:cNvSpPr>
            <a:spLocks noChangeAspect="1" noChangeArrowheads="1"/>
          </p:cNvSpPr>
          <p:nvPr/>
        </p:nvSpPr>
        <p:spPr bwMode="auto">
          <a:xfrm>
            <a:off x="444500" y="2395539"/>
            <a:ext cx="500400" cy="500399"/>
          </a:xfrm>
          <a:prstGeom prst="ellipse">
            <a:avLst/>
          </a:prstGeom>
          <a:solidFill>
            <a:srgbClr val="9933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it-IT" sz="2400" b="1">
              <a:latin typeface="Times New Roman" pitchFamily="18" charset="0"/>
            </a:endParaRPr>
          </a:p>
        </p:txBody>
      </p:sp>
      <p:graphicFrame>
        <p:nvGraphicFramePr>
          <p:cNvPr id="18" name="Object 1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52218056"/>
              </p:ext>
            </p:extLst>
          </p:nvPr>
        </p:nvGraphicFramePr>
        <p:xfrm>
          <a:off x="6156325" y="2019300"/>
          <a:ext cx="2160588" cy="40846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36" name="Foglio di lavoro" r:id="rId5" imgW="1705079" imgH="3409830" progId="Excel.Sheet.8">
                  <p:embed/>
                </p:oleObj>
              </mc:Choice>
              <mc:Fallback>
                <p:oleObj name="Foglio di lavoro" r:id="rId5" imgW="1705079" imgH="3409830" progId="Excel.Shee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56325" y="2019300"/>
                        <a:ext cx="2160588" cy="40846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" name="Oval 44"/>
          <p:cNvSpPr>
            <a:spLocks noChangeAspect="1" noChangeArrowheads="1"/>
          </p:cNvSpPr>
          <p:nvPr/>
        </p:nvSpPr>
        <p:spPr bwMode="auto">
          <a:xfrm>
            <a:off x="1520824" y="3249613"/>
            <a:ext cx="414000" cy="415579"/>
          </a:xfrm>
          <a:prstGeom prst="ellipse">
            <a:avLst/>
          </a:prstGeom>
          <a:solidFill>
            <a:srgbClr val="9933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it-IT" sz="2400" b="1">
              <a:latin typeface="Times New Roman" pitchFamily="18" charset="0"/>
            </a:endParaRPr>
          </a:p>
        </p:txBody>
      </p:sp>
      <p:sp>
        <p:nvSpPr>
          <p:cNvPr id="22" name="Oval 46"/>
          <p:cNvSpPr>
            <a:spLocks noChangeAspect="1" noChangeArrowheads="1"/>
          </p:cNvSpPr>
          <p:nvPr/>
        </p:nvSpPr>
        <p:spPr bwMode="auto">
          <a:xfrm>
            <a:off x="1806574" y="2400299"/>
            <a:ext cx="309600" cy="309600"/>
          </a:xfrm>
          <a:prstGeom prst="ellipse">
            <a:avLst/>
          </a:prstGeom>
          <a:solidFill>
            <a:srgbClr val="9933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it-IT" sz="2400" b="1">
              <a:latin typeface="Times New Roman" pitchFamily="18" charset="0"/>
            </a:endParaRPr>
          </a:p>
        </p:txBody>
      </p:sp>
      <p:sp>
        <p:nvSpPr>
          <p:cNvPr id="23" name="Oval 48"/>
          <p:cNvSpPr>
            <a:spLocks noChangeAspect="1" noChangeArrowheads="1"/>
          </p:cNvSpPr>
          <p:nvPr/>
        </p:nvSpPr>
        <p:spPr bwMode="auto">
          <a:xfrm>
            <a:off x="1115616" y="2347788"/>
            <a:ext cx="270000" cy="270000"/>
          </a:xfrm>
          <a:prstGeom prst="ellipse">
            <a:avLst/>
          </a:prstGeom>
          <a:solidFill>
            <a:srgbClr val="9933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it-IT" sz="2400" b="1">
              <a:latin typeface="Times New Roman" pitchFamily="18" charset="0"/>
            </a:endParaRPr>
          </a:p>
        </p:txBody>
      </p:sp>
      <p:sp>
        <p:nvSpPr>
          <p:cNvPr id="24" name="Oval 49"/>
          <p:cNvSpPr>
            <a:spLocks noChangeAspect="1" noChangeArrowheads="1"/>
          </p:cNvSpPr>
          <p:nvPr/>
        </p:nvSpPr>
        <p:spPr bwMode="auto">
          <a:xfrm>
            <a:off x="2520950" y="5781675"/>
            <a:ext cx="219600" cy="219600"/>
          </a:xfrm>
          <a:prstGeom prst="ellipse">
            <a:avLst/>
          </a:prstGeom>
          <a:solidFill>
            <a:srgbClr val="9933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it-IT" sz="2400" b="1">
              <a:latin typeface="Times New Roman" pitchFamily="18" charset="0"/>
            </a:endParaRPr>
          </a:p>
        </p:txBody>
      </p:sp>
      <p:sp>
        <p:nvSpPr>
          <p:cNvPr id="25" name="Oval 51"/>
          <p:cNvSpPr>
            <a:spLocks noChangeAspect="1" noChangeArrowheads="1"/>
          </p:cNvSpPr>
          <p:nvPr/>
        </p:nvSpPr>
        <p:spPr bwMode="auto">
          <a:xfrm>
            <a:off x="2295526" y="2147889"/>
            <a:ext cx="61200" cy="61199"/>
          </a:xfrm>
          <a:prstGeom prst="ellipse">
            <a:avLst/>
          </a:prstGeom>
          <a:solidFill>
            <a:srgbClr val="9933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it-IT" sz="2400" b="1">
              <a:latin typeface="Times New Roman" pitchFamily="18" charset="0"/>
            </a:endParaRPr>
          </a:p>
        </p:txBody>
      </p:sp>
      <p:sp>
        <p:nvSpPr>
          <p:cNvPr id="26" name="Oval 52"/>
          <p:cNvSpPr>
            <a:spLocks noChangeAspect="1" noChangeArrowheads="1"/>
          </p:cNvSpPr>
          <p:nvPr/>
        </p:nvSpPr>
        <p:spPr bwMode="auto">
          <a:xfrm>
            <a:off x="1409700" y="2805113"/>
            <a:ext cx="154800" cy="154800"/>
          </a:xfrm>
          <a:prstGeom prst="ellipse">
            <a:avLst/>
          </a:prstGeom>
          <a:solidFill>
            <a:srgbClr val="9933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it-IT" sz="2400" b="1">
              <a:latin typeface="Times New Roman" pitchFamily="18" charset="0"/>
            </a:endParaRPr>
          </a:p>
        </p:txBody>
      </p:sp>
      <p:sp>
        <p:nvSpPr>
          <p:cNvPr id="27" name="Oval 54"/>
          <p:cNvSpPr>
            <a:spLocks noChangeAspect="1" noChangeArrowheads="1"/>
          </p:cNvSpPr>
          <p:nvPr/>
        </p:nvSpPr>
        <p:spPr bwMode="auto">
          <a:xfrm>
            <a:off x="2851016" y="4516328"/>
            <a:ext cx="64800" cy="64800"/>
          </a:xfrm>
          <a:prstGeom prst="ellipse">
            <a:avLst/>
          </a:prstGeom>
          <a:solidFill>
            <a:srgbClr val="9933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it-IT" sz="2400" b="1">
              <a:latin typeface="Times New Roman" pitchFamily="18" charset="0"/>
            </a:endParaRPr>
          </a:p>
        </p:txBody>
      </p:sp>
      <p:sp>
        <p:nvSpPr>
          <p:cNvPr id="31" name="Oval 59"/>
          <p:cNvSpPr>
            <a:spLocks noChangeAspect="1" noChangeArrowheads="1"/>
          </p:cNvSpPr>
          <p:nvPr/>
        </p:nvSpPr>
        <p:spPr bwMode="auto">
          <a:xfrm>
            <a:off x="2447925" y="3367088"/>
            <a:ext cx="140400" cy="140400"/>
          </a:xfrm>
          <a:prstGeom prst="ellipse">
            <a:avLst/>
          </a:prstGeom>
          <a:solidFill>
            <a:srgbClr val="9933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it-IT" sz="2400" b="1">
              <a:latin typeface="Times New Roman" pitchFamily="18" charset="0"/>
            </a:endParaRPr>
          </a:p>
        </p:txBody>
      </p:sp>
      <p:sp>
        <p:nvSpPr>
          <p:cNvPr id="33" name="Oval 62"/>
          <p:cNvSpPr>
            <a:spLocks noChangeAspect="1" noChangeArrowheads="1"/>
          </p:cNvSpPr>
          <p:nvPr/>
        </p:nvSpPr>
        <p:spPr bwMode="auto">
          <a:xfrm>
            <a:off x="1720850" y="2471738"/>
            <a:ext cx="108001" cy="108000"/>
          </a:xfrm>
          <a:prstGeom prst="ellipse">
            <a:avLst/>
          </a:prstGeom>
          <a:solidFill>
            <a:srgbClr val="9933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it-IT" sz="2400" b="1">
              <a:latin typeface="Times New Roman" pitchFamily="18" charset="0"/>
            </a:endParaRPr>
          </a:p>
        </p:txBody>
      </p:sp>
      <p:sp>
        <p:nvSpPr>
          <p:cNvPr id="34" name="Oval 63"/>
          <p:cNvSpPr>
            <a:spLocks noChangeAspect="1" noChangeArrowheads="1"/>
          </p:cNvSpPr>
          <p:nvPr/>
        </p:nvSpPr>
        <p:spPr bwMode="auto">
          <a:xfrm>
            <a:off x="2123728" y="4077072"/>
            <a:ext cx="86400" cy="86400"/>
          </a:xfrm>
          <a:prstGeom prst="ellipse">
            <a:avLst/>
          </a:prstGeom>
          <a:solidFill>
            <a:srgbClr val="9933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it-IT" sz="2400" b="1">
              <a:latin typeface="Times New Roman" pitchFamily="18" charset="0"/>
            </a:endParaRPr>
          </a:p>
        </p:txBody>
      </p:sp>
      <p:sp>
        <p:nvSpPr>
          <p:cNvPr id="36" name="Oval 66"/>
          <p:cNvSpPr>
            <a:spLocks noChangeAspect="1" noChangeArrowheads="1"/>
          </p:cNvSpPr>
          <p:nvPr/>
        </p:nvSpPr>
        <p:spPr bwMode="auto">
          <a:xfrm>
            <a:off x="3524288" y="4469520"/>
            <a:ext cx="39600" cy="39600"/>
          </a:xfrm>
          <a:prstGeom prst="ellipse">
            <a:avLst/>
          </a:prstGeom>
          <a:solidFill>
            <a:srgbClr val="9933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it-IT" sz="2400" b="1">
              <a:latin typeface="Times New Roman" pitchFamily="18" charset="0"/>
            </a:endParaRPr>
          </a:p>
        </p:txBody>
      </p:sp>
      <p:sp>
        <p:nvSpPr>
          <p:cNvPr id="37" name="Oval 69"/>
          <p:cNvSpPr>
            <a:spLocks noChangeAspect="1" noChangeArrowheads="1"/>
          </p:cNvSpPr>
          <p:nvPr/>
        </p:nvSpPr>
        <p:spPr bwMode="auto">
          <a:xfrm>
            <a:off x="1730374" y="2809874"/>
            <a:ext cx="259200" cy="259200"/>
          </a:xfrm>
          <a:prstGeom prst="ellipse">
            <a:avLst/>
          </a:prstGeom>
          <a:solidFill>
            <a:srgbClr val="9933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it-IT" sz="2400" b="1">
              <a:latin typeface="Times New Roman" pitchFamily="18" charset="0"/>
            </a:endParaRPr>
          </a:p>
        </p:txBody>
      </p:sp>
      <p:sp>
        <p:nvSpPr>
          <p:cNvPr id="38" name="Oval 73"/>
          <p:cNvSpPr>
            <a:spLocks noChangeAspect="1" noChangeArrowheads="1"/>
          </p:cNvSpPr>
          <p:nvPr/>
        </p:nvSpPr>
        <p:spPr bwMode="auto">
          <a:xfrm>
            <a:off x="2199344" y="4080680"/>
            <a:ext cx="68400" cy="68400"/>
          </a:xfrm>
          <a:prstGeom prst="ellipse">
            <a:avLst/>
          </a:prstGeom>
          <a:solidFill>
            <a:srgbClr val="9933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it-IT" sz="2400" b="1">
              <a:latin typeface="Times New Roman" pitchFamily="18" charset="0"/>
            </a:endParaRPr>
          </a:p>
        </p:txBody>
      </p:sp>
      <p:sp>
        <p:nvSpPr>
          <p:cNvPr id="39" name="Oval 74"/>
          <p:cNvSpPr>
            <a:spLocks noChangeAspect="1" noChangeArrowheads="1"/>
          </p:cNvSpPr>
          <p:nvPr/>
        </p:nvSpPr>
        <p:spPr bwMode="auto">
          <a:xfrm>
            <a:off x="2267744" y="4102280"/>
            <a:ext cx="39600" cy="39600"/>
          </a:xfrm>
          <a:prstGeom prst="ellipse">
            <a:avLst/>
          </a:prstGeom>
          <a:solidFill>
            <a:srgbClr val="9933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it-IT" sz="2400" b="1">
              <a:latin typeface="Times New Roman" pitchFamily="18" charset="0"/>
            </a:endParaRPr>
          </a:p>
        </p:txBody>
      </p:sp>
      <p:sp>
        <p:nvSpPr>
          <p:cNvPr id="43" name="Oval 63"/>
          <p:cNvSpPr>
            <a:spLocks noChangeAspect="1" noChangeArrowheads="1"/>
          </p:cNvSpPr>
          <p:nvPr/>
        </p:nvSpPr>
        <p:spPr bwMode="auto">
          <a:xfrm>
            <a:off x="2123728" y="4149080"/>
            <a:ext cx="111600" cy="111600"/>
          </a:xfrm>
          <a:prstGeom prst="ellipse">
            <a:avLst/>
          </a:prstGeom>
          <a:solidFill>
            <a:srgbClr val="9933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it-IT" sz="2400" b="1">
              <a:latin typeface="Times New Roman" pitchFamily="18" charset="0"/>
            </a:endParaRPr>
          </a:p>
        </p:txBody>
      </p:sp>
      <p:sp>
        <p:nvSpPr>
          <p:cNvPr id="44" name="Oval 63"/>
          <p:cNvSpPr>
            <a:spLocks noChangeAspect="1" noChangeArrowheads="1"/>
          </p:cNvSpPr>
          <p:nvPr/>
        </p:nvSpPr>
        <p:spPr bwMode="auto">
          <a:xfrm>
            <a:off x="2195736" y="4149080"/>
            <a:ext cx="104400" cy="104400"/>
          </a:xfrm>
          <a:prstGeom prst="ellipse">
            <a:avLst/>
          </a:prstGeom>
          <a:solidFill>
            <a:srgbClr val="9933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it-IT" sz="2400" b="1">
              <a:latin typeface="Times New Roman" pitchFamily="18" charset="0"/>
            </a:endParaRPr>
          </a:p>
        </p:txBody>
      </p:sp>
      <p:grpSp>
        <p:nvGrpSpPr>
          <p:cNvPr id="19" name="Gruppo 45"/>
          <p:cNvGrpSpPr/>
          <p:nvPr/>
        </p:nvGrpSpPr>
        <p:grpSpPr>
          <a:xfrm>
            <a:off x="107504" y="1196752"/>
            <a:ext cx="1549946" cy="584775"/>
            <a:chOff x="285751" y="1404065"/>
            <a:chExt cx="1549946" cy="584775"/>
          </a:xfrm>
        </p:grpSpPr>
        <p:sp>
          <p:nvSpPr>
            <p:cNvPr id="47" name="Rettangolo arrotondato 46"/>
            <p:cNvSpPr>
              <a:spLocks noChangeArrowheads="1"/>
            </p:cNvSpPr>
            <p:nvPr/>
          </p:nvSpPr>
          <p:spPr bwMode="auto">
            <a:xfrm>
              <a:off x="285751" y="1428750"/>
              <a:ext cx="1549946" cy="560090"/>
            </a:xfrm>
            <a:prstGeom prst="roundRect">
              <a:avLst>
                <a:gd name="adj" fmla="val 16667"/>
              </a:avLst>
            </a:prstGeom>
            <a:solidFill>
              <a:schemeClr val="bg1"/>
            </a:solidFill>
            <a:ln w="25400" algn="ctr">
              <a:solidFill>
                <a:schemeClr val="accent6">
                  <a:lumMod val="50000"/>
                </a:schemeClr>
              </a:solidFill>
              <a:round/>
              <a:headEnd/>
              <a:tailEnd/>
            </a:ln>
            <a:effectLst>
              <a:outerShdw dist="38100" dir="2700000" algn="tl" rotWithShape="0">
                <a:srgbClr val="000000">
                  <a:alpha val="39999"/>
                </a:srgbClr>
              </a:outerShdw>
            </a:effectLst>
          </p:spPr>
          <p:txBody>
            <a:bodyPr anchor="ctr"/>
            <a:lstStyle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it-IT" sz="14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48" name="CasellaDiTesto 47"/>
            <p:cNvSpPr txBox="1"/>
            <p:nvPr/>
          </p:nvSpPr>
          <p:spPr>
            <a:xfrm>
              <a:off x="323528" y="1404065"/>
              <a:ext cx="1512169" cy="58477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it-IT" sz="1600" b="1" i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lt"/>
                </a:rPr>
                <a:t>Incluse tutte le combinazioni</a:t>
              </a:r>
              <a:endParaRPr lang="it-IT" sz="16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endParaRPr>
            </a:p>
          </p:txBody>
        </p:sp>
      </p:grpSp>
      <p:grpSp>
        <p:nvGrpSpPr>
          <p:cNvPr id="20" name="Gruppo 48"/>
          <p:cNvGrpSpPr/>
          <p:nvPr/>
        </p:nvGrpSpPr>
        <p:grpSpPr>
          <a:xfrm>
            <a:off x="5436096" y="1274488"/>
            <a:ext cx="2486752" cy="461665"/>
            <a:chOff x="285751" y="1391829"/>
            <a:chExt cx="1549946" cy="598551"/>
          </a:xfrm>
        </p:grpSpPr>
        <p:sp>
          <p:nvSpPr>
            <p:cNvPr id="50" name="Rettangolo arrotondato 49"/>
            <p:cNvSpPr>
              <a:spLocks noChangeArrowheads="1"/>
            </p:cNvSpPr>
            <p:nvPr/>
          </p:nvSpPr>
          <p:spPr bwMode="auto">
            <a:xfrm>
              <a:off x="285751" y="1416407"/>
              <a:ext cx="1549946" cy="560090"/>
            </a:xfrm>
            <a:prstGeom prst="roundRect">
              <a:avLst>
                <a:gd name="adj" fmla="val 16667"/>
              </a:avLst>
            </a:prstGeom>
            <a:solidFill>
              <a:schemeClr val="bg1"/>
            </a:solidFill>
            <a:ln w="25400" algn="ctr">
              <a:solidFill>
                <a:schemeClr val="accent6">
                  <a:lumMod val="50000"/>
                </a:schemeClr>
              </a:solidFill>
              <a:round/>
              <a:headEnd/>
              <a:tailEnd/>
            </a:ln>
            <a:effectLst>
              <a:outerShdw dist="38100" dir="2700000" algn="tl" rotWithShape="0">
                <a:srgbClr val="000000">
                  <a:alpha val="39999"/>
                </a:srgbClr>
              </a:outerShdw>
            </a:effectLst>
          </p:spPr>
          <p:txBody>
            <a:bodyPr anchor="ctr"/>
            <a:lstStyle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it-IT" sz="14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51" name="CasellaDiTesto 50"/>
            <p:cNvSpPr txBox="1"/>
            <p:nvPr/>
          </p:nvSpPr>
          <p:spPr>
            <a:xfrm>
              <a:off x="323528" y="1391829"/>
              <a:ext cx="1512169" cy="598551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anchor="ctr">
              <a:spAutoFit/>
            </a:bodyPr>
            <a:lstStyle/>
            <a:p>
              <a:pPr algn="ctr">
                <a:defRPr/>
              </a:pPr>
              <a:r>
                <a:rPr lang="it-IT" sz="2400" b="1" i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lt"/>
                </a:rPr>
                <a:t>Anno 2013:998</a:t>
              </a:r>
              <a:endParaRPr lang="it-IT" sz="24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endParaRPr>
            </a:p>
          </p:txBody>
        </p:sp>
      </p:grpSp>
      <p:sp>
        <p:nvSpPr>
          <p:cNvPr id="46" name="Oval 66"/>
          <p:cNvSpPr>
            <a:spLocks noChangeAspect="1" noChangeArrowheads="1"/>
          </p:cNvSpPr>
          <p:nvPr/>
        </p:nvSpPr>
        <p:spPr bwMode="auto">
          <a:xfrm>
            <a:off x="971600" y="5214808"/>
            <a:ext cx="72000" cy="72000"/>
          </a:xfrm>
          <a:prstGeom prst="ellipse">
            <a:avLst/>
          </a:prstGeom>
          <a:solidFill>
            <a:srgbClr val="9933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it-IT" sz="2400" b="1">
              <a:latin typeface="Times New Roman" pitchFamily="18" charset="0"/>
            </a:endParaRPr>
          </a:p>
        </p:txBody>
      </p:sp>
      <p:sp>
        <p:nvSpPr>
          <p:cNvPr id="45" name="Oval 48"/>
          <p:cNvSpPr>
            <a:spLocks noChangeAspect="1" noChangeArrowheads="1"/>
          </p:cNvSpPr>
          <p:nvPr/>
        </p:nvSpPr>
        <p:spPr bwMode="auto">
          <a:xfrm>
            <a:off x="1259632" y="2150888"/>
            <a:ext cx="255600" cy="255600"/>
          </a:xfrm>
          <a:prstGeom prst="ellipse">
            <a:avLst/>
          </a:prstGeom>
          <a:solidFill>
            <a:srgbClr val="9933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it-IT" sz="2400" b="1">
              <a:latin typeface="Times New Roman" pitchFamily="18" charset="0"/>
            </a:endParaRPr>
          </a:p>
        </p:txBody>
      </p:sp>
      <p:sp>
        <p:nvSpPr>
          <p:cNvPr id="49" name="Oval 48"/>
          <p:cNvSpPr>
            <a:spLocks noChangeAspect="1" noChangeArrowheads="1"/>
          </p:cNvSpPr>
          <p:nvPr/>
        </p:nvSpPr>
        <p:spPr bwMode="auto">
          <a:xfrm>
            <a:off x="1331640" y="2471312"/>
            <a:ext cx="165600" cy="165600"/>
          </a:xfrm>
          <a:prstGeom prst="ellipse">
            <a:avLst/>
          </a:prstGeom>
          <a:solidFill>
            <a:srgbClr val="9933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it-IT" sz="2400" b="1">
              <a:latin typeface="Times New Roman" pitchFamily="18" charset="0"/>
            </a:endParaRPr>
          </a:p>
        </p:txBody>
      </p:sp>
      <p:sp>
        <p:nvSpPr>
          <p:cNvPr id="52" name="Oval 59"/>
          <p:cNvSpPr>
            <a:spLocks noChangeAspect="1" noChangeArrowheads="1"/>
          </p:cNvSpPr>
          <p:nvPr/>
        </p:nvSpPr>
        <p:spPr bwMode="auto">
          <a:xfrm>
            <a:off x="1187624" y="2564904"/>
            <a:ext cx="140400" cy="140400"/>
          </a:xfrm>
          <a:prstGeom prst="ellipse">
            <a:avLst/>
          </a:prstGeom>
          <a:solidFill>
            <a:srgbClr val="9933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it-IT" sz="2400" b="1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0489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23" name="Text Box 3"/>
          <p:cNvSpPr txBox="1">
            <a:spLocks noChangeArrowheads="1"/>
          </p:cNvSpPr>
          <p:nvPr/>
        </p:nvSpPr>
        <p:spPr bwMode="auto">
          <a:xfrm>
            <a:off x="0" y="612552"/>
            <a:ext cx="91440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>
              <a:defRPr/>
            </a:pPr>
            <a:r>
              <a:rPr lang="it-IT" sz="3200" b="1" dirty="0">
                <a:ln w="1905"/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  <a:t>Trapianti di </a:t>
            </a:r>
            <a:r>
              <a:rPr lang="it-IT" sz="3200" b="1" dirty="0" smtClean="0">
                <a:ln w="1905"/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  <a:t>CUORE – </a:t>
            </a:r>
            <a:r>
              <a:rPr lang="it-IT" sz="3200" b="1" dirty="0">
                <a:ln w="1905"/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  <a:t>Anni </a:t>
            </a:r>
            <a:r>
              <a:rPr lang="it-IT" sz="3200" b="1" dirty="0" smtClean="0">
                <a:ln w="1905"/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  <a:t>1992-2013*</a:t>
            </a:r>
            <a:endParaRPr lang="it-IT" sz="3200" b="1" dirty="0">
              <a:ln w="1905"/>
              <a:solidFill>
                <a:schemeClr val="tx1">
                  <a:lumMod val="95000"/>
                  <a:lumOff val="5000"/>
                </a:schemeClr>
              </a:solidFill>
              <a:latin typeface="+mn-lt"/>
            </a:endParaRPr>
          </a:p>
        </p:txBody>
      </p:sp>
      <p:sp>
        <p:nvSpPr>
          <p:cNvPr id="8" name="Rettangolo arrotondato 7"/>
          <p:cNvSpPr>
            <a:spLocks noChangeArrowheads="1"/>
          </p:cNvSpPr>
          <p:nvPr/>
        </p:nvSpPr>
        <p:spPr bwMode="auto">
          <a:xfrm>
            <a:off x="428625" y="1357313"/>
            <a:ext cx="1857375" cy="57150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25400" algn="ctr">
            <a:solidFill>
              <a:srgbClr val="C00000"/>
            </a:solidFill>
            <a:round/>
            <a:headEnd/>
            <a:tailEnd/>
          </a:ln>
          <a:effectLst>
            <a:outerShdw dist="38100" dir="2700000" algn="tl" rotWithShape="0">
              <a:srgbClr val="000000">
                <a:alpha val="39999"/>
              </a:srgbClr>
            </a:outerShdw>
          </a:effectLst>
        </p:spPr>
        <p:txBody>
          <a:bodyPr anchor="ctr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it-IT"/>
          </a:p>
        </p:txBody>
      </p:sp>
      <p:sp>
        <p:nvSpPr>
          <p:cNvPr id="9" name="CasellaDiTesto 8"/>
          <p:cNvSpPr txBox="1"/>
          <p:nvPr/>
        </p:nvSpPr>
        <p:spPr>
          <a:xfrm>
            <a:off x="428625" y="1357313"/>
            <a:ext cx="1857375" cy="58420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it-IT" sz="16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Incluse tutte le combinazioni</a:t>
            </a:r>
          </a:p>
        </p:txBody>
      </p:sp>
      <p:graphicFrame>
        <p:nvGraphicFramePr>
          <p:cNvPr id="10" name="Grafico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64399163"/>
              </p:ext>
            </p:extLst>
          </p:nvPr>
        </p:nvGraphicFramePr>
        <p:xfrm>
          <a:off x="858044" y="2190750"/>
          <a:ext cx="7458371" cy="411857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922" name="Text Box 2"/>
          <p:cNvSpPr txBox="1">
            <a:spLocks noChangeArrowheads="1"/>
          </p:cNvSpPr>
          <p:nvPr/>
        </p:nvSpPr>
        <p:spPr bwMode="auto">
          <a:xfrm>
            <a:off x="0" y="685800"/>
            <a:ext cx="9067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>
              <a:defRPr/>
            </a:pPr>
            <a:r>
              <a:rPr lang="it-IT" sz="2400" dirty="0"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</a:rPr>
              <a:t>Trapianto di CUORE – Attività per centro trapianti</a:t>
            </a:r>
          </a:p>
        </p:txBody>
      </p:sp>
      <p:pic>
        <p:nvPicPr>
          <p:cNvPr id="17412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5139" y="1897605"/>
            <a:ext cx="3889375" cy="4603750"/>
          </a:xfrm>
          <a:prstGeom prst="rect">
            <a:avLst/>
          </a:prstGeom>
          <a:solidFill>
            <a:srgbClr val="993300"/>
          </a:solidFill>
          <a:ln w="9525">
            <a:noFill/>
            <a:miter lim="800000"/>
            <a:headEnd/>
            <a:tailEnd/>
          </a:ln>
        </p:spPr>
      </p:pic>
      <p:sp>
        <p:nvSpPr>
          <p:cNvPr id="17413" name="Text Box 4"/>
          <p:cNvSpPr txBox="1">
            <a:spLocks noChangeArrowheads="1"/>
          </p:cNvSpPr>
          <p:nvPr/>
        </p:nvSpPr>
        <p:spPr bwMode="auto">
          <a:xfrm>
            <a:off x="3423046" y="1804988"/>
            <a:ext cx="418704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r"/>
            <a:r>
              <a:rPr lang="it-IT" b="1" dirty="0" smtClean="0"/>
              <a:t>30</a:t>
            </a:r>
            <a:endParaRPr lang="it-IT" b="1" dirty="0"/>
          </a:p>
        </p:txBody>
      </p:sp>
      <p:sp>
        <p:nvSpPr>
          <p:cNvPr id="17414" name="Line 5"/>
          <p:cNvSpPr>
            <a:spLocks noChangeShapeType="1"/>
          </p:cNvSpPr>
          <p:nvPr/>
        </p:nvSpPr>
        <p:spPr bwMode="auto">
          <a:xfrm>
            <a:off x="3149600" y="2133600"/>
            <a:ext cx="685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it-IT"/>
          </a:p>
        </p:txBody>
      </p:sp>
      <p:sp>
        <p:nvSpPr>
          <p:cNvPr id="17415" name="Text Box 6"/>
          <p:cNvSpPr txBox="1">
            <a:spLocks noChangeArrowheads="1"/>
          </p:cNvSpPr>
          <p:nvPr/>
        </p:nvSpPr>
        <p:spPr bwMode="auto">
          <a:xfrm>
            <a:off x="3423046" y="2160588"/>
            <a:ext cx="418704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r"/>
            <a:r>
              <a:rPr lang="it-IT" b="1" dirty="0" smtClean="0"/>
              <a:t>20</a:t>
            </a:r>
            <a:endParaRPr lang="it-IT" b="1" dirty="0"/>
          </a:p>
        </p:txBody>
      </p:sp>
      <p:sp>
        <p:nvSpPr>
          <p:cNvPr id="17416" name="Line 7"/>
          <p:cNvSpPr>
            <a:spLocks noChangeShapeType="1"/>
          </p:cNvSpPr>
          <p:nvPr/>
        </p:nvSpPr>
        <p:spPr bwMode="auto">
          <a:xfrm>
            <a:off x="3149600" y="2514600"/>
            <a:ext cx="685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it-IT"/>
          </a:p>
        </p:txBody>
      </p:sp>
      <p:sp>
        <p:nvSpPr>
          <p:cNvPr id="17417" name="Text Box 8"/>
          <p:cNvSpPr txBox="1">
            <a:spLocks noChangeArrowheads="1"/>
          </p:cNvSpPr>
          <p:nvPr/>
        </p:nvSpPr>
        <p:spPr bwMode="auto">
          <a:xfrm>
            <a:off x="3397646" y="2490788"/>
            <a:ext cx="418704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r"/>
            <a:r>
              <a:rPr lang="it-IT" b="1" dirty="0"/>
              <a:t>1</a:t>
            </a:r>
            <a:r>
              <a:rPr lang="it-IT" b="1" dirty="0" smtClean="0"/>
              <a:t>0</a:t>
            </a:r>
            <a:endParaRPr lang="it-IT" b="1" dirty="0"/>
          </a:p>
        </p:txBody>
      </p:sp>
      <p:sp>
        <p:nvSpPr>
          <p:cNvPr id="17418" name="Line 9"/>
          <p:cNvSpPr>
            <a:spLocks noChangeShapeType="1"/>
          </p:cNvSpPr>
          <p:nvPr/>
        </p:nvSpPr>
        <p:spPr bwMode="auto">
          <a:xfrm>
            <a:off x="3124200" y="2819400"/>
            <a:ext cx="685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it-IT"/>
          </a:p>
        </p:txBody>
      </p:sp>
      <p:sp>
        <p:nvSpPr>
          <p:cNvPr id="17419" name="Text Box 10"/>
          <p:cNvSpPr txBox="1">
            <a:spLocks noChangeArrowheads="1"/>
          </p:cNvSpPr>
          <p:nvPr/>
        </p:nvSpPr>
        <p:spPr bwMode="auto">
          <a:xfrm>
            <a:off x="3508315" y="2795588"/>
            <a:ext cx="30168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r"/>
            <a:r>
              <a:rPr lang="it-IT" b="1" dirty="0" smtClean="0"/>
              <a:t>1</a:t>
            </a:r>
            <a:endParaRPr lang="it-IT" b="1" dirty="0"/>
          </a:p>
        </p:txBody>
      </p:sp>
      <p:sp>
        <p:nvSpPr>
          <p:cNvPr id="17420" name="Line 11"/>
          <p:cNvSpPr>
            <a:spLocks noChangeShapeType="1"/>
          </p:cNvSpPr>
          <p:nvPr/>
        </p:nvSpPr>
        <p:spPr bwMode="auto">
          <a:xfrm>
            <a:off x="3117850" y="3073400"/>
            <a:ext cx="685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it-IT"/>
          </a:p>
        </p:txBody>
      </p:sp>
      <p:sp>
        <p:nvSpPr>
          <p:cNvPr id="17421" name="Oval 12"/>
          <p:cNvSpPr>
            <a:spLocks noChangeAspect="1" noChangeArrowheads="1"/>
          </p:cNvSpPr>
          <p:nvPr/>
        </p:nvSpPr>
        <p:spPr bwMode="auto">
          <a:xfrm>
            <a:off x="3044031" y="2235994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it-IT" sz="2400" b="1">
              <a:latin typeface="Times New Roman" pitchFamily="18" charset="0"/>
            </a:endParaRPr>
          </a:p>
        </p:txBody>
      </p:sp>
      <p:sp>
        <p:nvSpPr>
          <p:cNvPr id="17422" name="Oval 13"/>
          <p:cNvSpPr>
            <a:spLocks noChangeAspect="1" noChangeArrowheads="1"/>
          </p:cNvSpPr>
          <p:nvPr/>
        </p:nvSpPr>
        <p:spPr bwMode="auto">
          <a:xfrm>
            <a:off x="3097981" y="2651125"/>
            <a:ext cx="108000" cy="1080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it-IT" sz="2400" b="1">
              <a:latin typeface="Times New Roman" pitchFamily="18" charset="0"/>
            </a:endParaRPr>
          </a:p>
        </p:txBody>
      </p:sp>
      <p:sp>
        <p:nvSpPr>
          <p:cNvPr id="17423" name="Oval 14"/>
          <p:cNvSpPr>
            <a:spLocks noChangeAspect="1" noChangeArrowheads="1"/>
          </p:cNvSpPr>
          <p:nvPr/>
        </p:nvSpPr>
        <p:spPr bwMode="auto">
          <a:xfrm>
            <a:off x="3116263" y="2984500"/>
            <a:ext cx="71437" cy="71438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it-IT" sz="2400" b="1">
              <a:latin typeface="Times New Roman" pitchFamily="18" charset="0"/>
            </a:endParaRPr>
          </a:p>
        </p:txBody>
      </p:sp>
      <p:sp>
        <p:nvSpPr>
          <p:cNvPr id="17424" name="Oval 15"/>
          <p:cNvSpPr>
            <a:spLocks noChangeArrowheads="1"/>
          </p:cNvSpPr>
          <p:nvPr/>
        </p:nvSpPr>
        <p:spPr bwMode="auto">
          <a:xfrm>
            <a:off x="2971800" y="1746250"/>
            <a:ext cx="360363" cy="360363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it-IT" sz="2400" b="1">
              <a:latin typeface="Times New Roman" pitchFamily="18" charset="0"/>
            </a:endParaRPr>
          </a:p>
        </p:txBody>
      </p:sp>
      <p:graphicFrame>
        <p:nvGraphicFramePr>
          <p:cNvPr id="17410" name="Object 1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32745863"/>
              </p:ext>
            </p:extLst>
          </p:nvPr>
        </p:nvGraphicFramePr>
        <p:xfrm>
          <a:off x="5584825" y="2106613"/>
          <a:ext cx="2584450" cy="3816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59" name="Foglio di lavoro" r:id="rId5" imgW="1752623" imgH="2762370" progId="Excel.Sheet.8">
                  <p:embed/>
                </p:oleObj>
              </mc:Choice>
              <mc:Fallback>
                <p:oleObj name="Foglio di lavoro" r:id="rId5" imgW="1752623" imgH="2762370" progId="Excel.Shee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84825" y="2106613"/>
                        <a:ext cx="2584450" cy="38163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431" name="Oval 26"/>
          <p:cNvSpPr>
            <a:spLocks noChangeAspect="1" noChangeArrowheads="1"/>
          </p:cNvSpPr>
          <p:nvPr/>
        </p:nvSpPr>
        <p:spPr bwMode="auto">
          <a:xfrm>
            <a:off x="2267744" y="2204864"/>
            <a:ext cx="237600" cy="2376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it-IT" sz="2400" b="1">
              <a:latin typeface="Times New Roman" pitchFamily="18" charset="0"/>
            </a:endParaRPr>
          </a:p>
        </p:txBody>
      </p:sp>
      <p:sp>
        <p:nvSpPr>
          <p:cNvPr id="48" name="Oval 26"/>
          <p:cNvSpPr>
            <a:spLocks noChangeAspect="1" noChangeArrowheads="1"/>
          </p:cNvSpPr>
          <p:nvPr/>
        </p:nvSpPr>
        <p:spPr bwMode="auto">
          <a:xfrm>
            <a:off x="2634968" y="4509120"/>
            <a:ext cx="280800" cy="2808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it-IT" sz="2400" b="1">
              <a:latin typeface="Times New Roman" pitchFamily="18" charset="0"/>
            </a:endParaRPr>
          </a:p>
        </p:txBody>
      </p:sp>
      <p:sp>
        <p:nvSpPr>
          <p:cNvPr id="50" name="Oval 26"/>
          <p:cNvSpPr>
            <a:spLocks noChangeAspect="1" noChangeArrowheads="1"/>
          </p:cNvSpPr>
          <p:nvPr/>
        </p:nvSpPr>
        <p:spPr bwMode="auto">
          <a:xfrm>
            <a:off x="2339752" y="5877272"/>
            <a:ext cx="86400" cy="864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it-IT" sz="2400" b="1">
              <a:latin typeface="Times New Roman" pitchFamily="18" charset="0"/>
            </a:endParaRPr>
          </a:p>
        </p:txBody>
      </p:sp>
      <p:sp>
        <p:nvSpPr>
          <p:cNvPr id="54" name="Oval 26"/>
          <p:cNvSpPr>
            <a:spLocks noChangeAspect="1" noChangeArrowheads="1"/>
          </p:cNvSpPr>
          <p:nvPr/>
        </p:nvSpPr>
        <p:spPr bwMode="auto">
          <a:xfrm>
            <a:off x="3491888" y="4509120"/>
            <a:ext cx="54000" cy="540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it-IT" sz="2400" b="1">
              <a:latin typeface="Times New Roman" pitchFamily="18" charset="0"/>
            </a:endParaRPr>
          </a:p>
        </p:txBody>
      </p:sp>
      <p:sp>
        <p:nvSpPr>
          <p:cNvPr id="56" name="Oval 26"/>
          <p:cNvSpPr>
            <a:spLocks noChangeAspect="1" noChangeArrowheads="1"/>
          </p:cNvSpPr>
          <p:nvPr/>
        </p:nvSpPr>
        <p:spPr bwMode="auto">
          <a:xfrm>
            <a:off x="858737" y="5319216"/>
            <a:ext cx="54000" cy="540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it-IT" sz="2400" b="1">
              <a:latin typeface="Times New Roman" pitchFamily="18" charset="0"/>
            </a:endParaRPr>
          </a:p>
        </p:txBody>
      </p:sp>
      <p:sp>
        <p:nvSpPr>
          <p:cNvPr id="36" name="Oval 26"/>
          <p:cNvSpPr>
            <a:spLocks noChangeAspect="1" noChangeArrowheads="1"/>
          </p:cNvSpPr>
          <p:nvPr/>
        </p:nvSpPr>
        <p:spPr bwMode="auto">
          <a:xfrm>
            <a:off x="1403672" y="2924968"/>
            <a:ext cx="216000" cy="2160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it-IT" sz="2400" b="1">
              <a:latin typeface="Times New Roman" pitchFamily="18" charset="0"/>
            </a:endParaRPr>
          </a:p>
        </p:txBody>
      </p:sp>
      <p:sp>
        <p:nvSpPr>
          <p:cNvPr id="37" name="Rettangolo arrotondato 36"/>
          <p:cNvSpPr>
            <a:spLocks noChangeArrowheads="1"/>
          </p:cNvSpPr>
          <p:nvPr/>
        </p:nvSpPr>
        <p:spPr bwMode="auto">
          <a:xfrm>
            <a:off x="179512" y="1196752"/>
            <a:ext cx="1857375" cy="57150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25400" algn="ctr">
            <a:solidFill>
              <a:srgbClr val="C00000"/>
            </a:solidFill>
            <a:round/>
            <a:headEnd/>
            <a:tailEnd/>
          </a:ln>
          <a:effectLst>
            <a:outerShdw dist="38100" dir="2700000" algn="tl" rotWithShape="0">
              <a:srgbClr val="000000">
                <a:alpha val="39999"/>
              </a:srgbClr>
            </a:outerShdw>
          </a:effectLst>
        </p:spPr>
        <p:txBody>
          <a:bodyPr anchor="ctr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it-IT"/>
          </a:p>
        </p:txBody>
      </p:sp>
      <p:sp>
        <p:nvSpPr>
          <p:cNvPr id="38" name="CasellaDiTesto 37"/>
          <p:cNvSpPr txBox="1"/>
          <p:nvPr/>
        </p:nvSpPr>
        <p:spPr>
          <a:xfrm>
            <a:off x="179512" y="1196752"/>
            <a:ext cx="1857375" cy="58420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it-IT" sz="16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Incluse tutte le combinazioni</a:t>
            </a:r>
          </a:p>
        </p:txBody>
      </p:sp>
      <p:sp>
        <p:nvSpPr>
          <p:cNvPr id="39" name="Rettangolo arrotondato 38"/>
          <p:cNvSpPr>
            <a:spLocks noChangeArrowheads="1"/>
          </p:cNvSpPr>
          <p:nvPr/>
        </p:nvSpPr>
        <p:spPr bwMode="auto">
          <a:xfrm>
            <a:off x="5580112" y="1412824"/>
            <a:ext cx="2304256" cy="43200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25400" algn="ctr">
            <a:solidFill>
              <a:srgbClr val="C00000"/>
            </a:solidFill>
            <a:round/>
            <a:headEnd/>
            <a:tailEnd/>
          </a:ln>
          <a:effectLst>
            <a:outerShdw dist="38100" dir="2700000" algn="tl" rotWithShape="0">
              <a:srgbClr val="000000">
                <a:alpha val="39999"/>
              </a:srgbClr>
            </a:outerShdw>
          </a:effectLst>
        </p:spPr>
        <p:txBody>
          <a:bodyPr anchor="ctr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it-IT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Anno 2013:219</a:t>
            </a:r>
            <a:endParaRPr lang="it-IT" sz="24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2" name="Oval 26"/>
          <p:cNvSpPr>
            <a:spLocks noChangeAspect="1" noChangeArrowheads="1"/>
          </p:cNvSpPr>
          <p:nvPr/>
        </p:nvSpPr>
        <p:spPr bwMode="auto">
          <a:xfrm>
            <a:off x="1187648" y="2341696"/>
            <a:ext cx="151200" cy="1512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it-IT" sz="2400" b="1">
              <a:latin typeface="Times New Roman" pitchFamily="18" charset="0"/>
            </a:endParaRPr>
          </a:p>
        </p:txBody>
      </p:sp>
      <p:sp>
        <p:nvSpPr>
          <p:cNvPr id="57" name="Oval 26"/>
          <p:cNvSpPr>
            <a:spLocks noChangeAspect="1" noChangeArrowheads="1"/>
          </p:cNvSpPr>
          <p:nvPr/>
        </p:nvSpPr>
        <p:spPr bwMode="auto">
          <a:xfrm>
            <a:off x="971600" y="2399312"/>
            <a:ext cx="237600" cy="2376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it-IT" sz="2400" b="1">
              <a:latin typeface="Times New Roman" pitchFamily="18" charset="0"/>
            </a:endParaRPr>
          </a:p>
        </p:txBody>
      </p:sp>
      <p:sp>
        <p:nvSpPr>
          <p:cNvPr id="58" name="Oval 26"/>
          <p:cNvSpPr>
            <a:spLocks noChangeAspect="1" noChangeArrowheads="1"/>
          </p:cNvSpPr>
          <p:nvPr/>
        </p:nvSpPr>
        <p:spPr bwMode="auto">
          <a:xfrm>
            <a:off x="1691680" y="2564928"/>
            <a:ext cx="237600" cy="2376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it-IT" sz="2400" b="1">
              <a:latin typeface="Times New Roman" pitchFamily="18" charset="0"/>
            </a:endParaRPr>
          </a:p>
        </p:txBody>
      </p:sp>
      <p:sp>
        <p:nvSpPr>
          <p:cNvPr id="59" name="Oval 26"/>
          <p:cNvSpPr>
            <a:spLocks noChangeAspect="1" noChangeArrowheads="1"/>
          </p:cNvSpPr>
          <p:nvPr/>
        </p:nvSpPr>
        <p:spPr bwMode="auto">
          <a:xfrm>
            <a:off x="503552" y="2672920"/>
            <a:ext cx="36000" cy="360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it-IT" sz="2400" b="1">
              <a:latin typeface="Times New Roman" pitchFamily="18" charset="0"/>
            </a:endParaRPr>
          </a:p>
        </p:txBody>
      </p:sp>
      <p:sp>
        <p:nvSpPr>
          <p:cNvPr id="60" name="Oval 26"/>
          <p:cNvSpPr>
            <a:spLocks noChangeAspect="1" noChangeArrowheads="1"/>
          </p:cNvSpPr>
          <p:nvPr/>
        </p:nvSpPr>
        <p:spPr bwMode="auto">
          <a:xfrm>
            <a:off x="953616" y="2618928"/>
            <a:ext cx="162000" cy="1620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it-IT" sz="2400" b="1">
              <a:latin typeface="Times New Roman" pitchFamily="18" charset="0"/>
            </a:endParaRPr>
          </a:p>
        </p:txBody>
      </p:sp>
      <p:sp>
        <p:nvSpPr>
          <p:cNvPr id="61" name="Oval 26"/>
          <p:cNvSpPr>
            <a:spLocks noChangeAspect="1" noChangeArrowheads="1"/>
          </p:cNvSpPr>
          <p:nvPr/>
        </p:nvSpPr>
        <p:spPr bwMode="auto">
          <a:xfrm>
            <a:off x="2008520" y="4149080"/>
            <a:ext cx="43200" cy="432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it-IT" sz="2400" b="1">
              <a:latin typeface="Times New Roman" pitchFamily="18" charset="0"/>
            </a:endParaRPr>
          </a:p>
        </p:txBody>
      </p:sp>
      <p:sp>
        <p:nvSpPr>
          <p:cNvPr id="62" name="Oval 26"/>
          <p:cNvSpPr>
            <a:spLocks noChangeAspect="1" noChangeArrowheads="1"/>
          </p:cNvSpPr>
          <p:nvPr/>
        </p:nvSpPr>
        <p:spPr bwMode="auto">
          <a:xfrm>
            <a:off x="2051720" y="4221088"/>
            <a:ext cx="64800" cy="648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it-IT" sz="2400" b="1">
              <a:latin typeface="Times New Roman" pitchFamily="18" charset="0"/>
            </a:endParaRPr>
          </a:p>
        </p:txBody>
      </p:sp>
      <p:sp>
        <p:nvSpPr>
          <p:cNvPr id="63" name="Oval 26"/>
          <p:cNvSpPr>
            <a:spLocks noChangeAspect="1" noChangeArrowheads="1"/>
          </p:cNvSpPr>
          <p:nvPr/>
        </p:nvSpPr>
        <p:spPr bwMode="auto">
          <a:xfrm>
            <a:off x="1583688" y="3465024"/>
            <a:ext cx="140400" cy="1404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it-IT" sz="2400" b="1">
              <a:latin typeface="Times New Roman" pitchFamily="18" charset="0"/>
            </a:endParaRPr>
          </a:p>
        </p:txBody>
      </p:sp>
      <p:sp>
        <p:nvSpPr>
          <p:cNvPr id="64" name="Oval 13"/>
          <p:cNvSpPr>
            <a:spLocks noChangeAspect="1" noChangeArrowheads="1"/>
          </p:cNvSpPr>
          <p:nvPr/>
        </p:nvSpPr>
        <p:spPr bwMode="auto">
          <a:xfrm>
            <a:off x="1691232" y="2420440"/>
            <a:ext cx="172800" cy="1728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it-IT" sz="2400" b="1">
              <a:latin typeface="Times New Roman" pitchFamily="18" charset="0"/>
            </a:endParaRPr>
          </a:p>
        </p:txBody>
      </p:sp>
      <p:sp>
        <p:nvSpPr>
          <p:cNvPr id="65" name="Oval 13"/>
          <p:cNvSpPr>
            <a:spLocks noChangeAspect="1" noChangeArrowheads="1"/>
          </p:cNvSpPr>
          <p:nvPr/>
        </p:nvSpPr>
        <p:spPr bwMode="auto">
          <a:xfrm>
            <a:off x="539104" y="2636464"/>
            <a:ext cx="172800" cy="1728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it-IT" sz="2400" b="1">
              <a:latin typeface="Times New Roman" pitchFamily="18" charset="0"/>
            </a:endParaRPr>
          </a:p>
        </p:txBody>
      </p:sp>
      <p:sp>
        <p:nvSpPr>
          <p:cNvPr id="40" name="Oval 26"/>
          <p:cNvSpPr>
            <a:spLocks noChangeAspect="1" noChangeArrowheads="1"/>
          </p:cNvSpPr>
          <p:nvPr/>
        </p:nvSpPr>
        <p:spPr bwMode="auto">
          <a:xfrm>
            <a:off x="2843824" y="6237328"/>
            <a:ext cx="36000" cy="360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it-IT" sz="2400" b="1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189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23" name="Text Box 3"/>
          <p:cNvSpPr txBox="1">
            <a:spLocks noChangeArrowheads="1"/>
          </p:cNvSpPr>
          <p:nvPr/>
        </p:nvSpPr>
        <p:spPr bwMode="auto">
          <a:xfrm>
            <a:off x="0" y="612552"/>
            <a:ext cx="91440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>
              <a:defRPr/>
            </a:pPr>
            <a:r>
              <a:rPr lang="it-IT" sz="3200" b="1" dirty="0">
                <a:ln w="1905"/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  <a:t>Trapianti di POLMONE – Anni </a:t>
            </a:r>
            <a:r>
              <a:rPr lang="it-IT" sz="3200" b="1" dirty="0" smtClean="0">
                <a:ln w="1905"/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  <a:t>1992-2013*</a:t>
            </a:r>
            <a:endParaRPr lang="it-IT" sz="3200" b="1" dirty="0">
              <a:ln w="1905"/>
              <a:solidFill>
                <a:schemeClr val="tx1">
                  <a:lumMod val="95000"/>
                  <a:lumOff val="5000"/>
                </a:schemeClr>
              </a:solidFill>
              <a:latin typeface="+mn-lt"/>
            </a:endParaRPr>
          </a:p>
        </p:txBody>
      </p:sp>
      <p:sp>
        <p:nvSpPr>
          <p:cNvPr id="8" name="Rettangolo arrotondato 7"/>
          <p:cNvSpPr>
            <a:spLocks noChangeArrowheads="1"/>
          </p:cNvSpPr>
          <p:nvPr/>
        </p:nvSpPr>
        <p:spPr bwMode="auto">
          <a:xfrm>
            <a:off x="428625" y="1357313"/>
            <a:ext cx="1857375" cy="57150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25400" algn="ctr">
            <a:solidFill>
              <a:schemeClr val="accent1">
                <a:lumMod val="75000"/>
              </a:schemeClr>
            </a:solidFill>
            <a:round/>
            <a:headEnd/>
            <a:tailEnd/>
          </a:ln>
          <a:effectLst>
            <a:outerShdw dist="38100" dir="2700000" algn="tl" rotWithShape="0">
              <a:srgbClr val="000000">
                <a:alpha val="39999"/>
              </a:srgbClr>
            </a:outerShdw>
          </a:effectLst>
        </p:spPr>
        <p:txBody>
          <a:bodyPr anchor="ctr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it-IT"/>
          </a:p>
        </p:txBody>
      </p:sp>
      <p:sp>
        <p:nvSpPr>
          <p:cNvPr id="9" name="CasellaDiTesto 8"/>
          <p:cNvSpPr txBox="1"/>
          <p:nvPr/>
        </p:nvSpPr>
        <p:spPr>
          <a:xfrm>
            <a:off x="428625" y="1357313"/>
            <a:ext cx="1857375" cy="58420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it-IT" sz="16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Incluse tutte le combinazioni</a:t>
            </a:r>
          </a:p>
        </p:txBody>
      </p:sp>
      <p:graphicFrame>
        <p:nvGraphicFramePr>
          <p:cNvPr id="7" name="Grafico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09770665"/>
              </p:ext>
            </p:extLst>
          </p:nvPr>
        </p:nvGraphicFramePr>
        <p:xfrm>
          <a:off x="755576" y="2348880"/>
          <a:ext cx="7416824" cy="398906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946" name="Text Box 2"/>
          <p:cNvSpPr txBox="1">
            <a:spLocks noChangeArrowheads="1"/>
          </p:cNvSpPr>
          <p:nvPr/>
        </p:nvSpPr>
        <p:spPr bwMode="auto">
          <a:xfrm>
            <a:off x="0" y="685800"/>
            <a:ext cx="9067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>
              <a:defRPr/>
            </a:pPr>
            <a:r>
              <a:rPr lang="it-IT" sz="2400"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</a:rPr>
              <a:t>Trapianto di POLMONE – Attività per centro trapianti</a:t>
            </a:r>
          </a:p>
        </p:txBody>
      </p:sp>
      <p:pic>
        <p:nvPicPr>
          <p:cNvPr id="19460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7350" y="1816100"/>
            <a:ext cx="3889375" cy="4603750"/>
          </a:xfrm>
          <a:prstGeom prst="rect">
            <a:avLst/>
          </a:prstGeom>
          <a:solidFill>
            <a:srgbClr val="993300"/>
          </a:solidFill>
          <a:ln w="9525">
            <a:noFill/>
            <a:miter lim="800000"/>
            <a:headEnd/>
            <a:tailEnd/>
          </a:ln>
        </p:spPr>
      </p:pic>
      <p:sp>
        <p:nvSpPr>
          <p:cNvPr id="19461" name="Text Box 4"/>
          <p:cNvSpPr txBox="1">
            <a:spLocks noChangeArrowheads="1"/>
          </p:cNvSpPr>
          <p:nvPr/>
        </p:nvSpPr>
        <p:spPr bwMode="auto">
          <a:xfrm>
            <a:off x="3403600" y="1804988"/>
            <a:ext cx="438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r"/>
            <a:r>
              <a:rPr lang="it-IT" b="1">
                <a:solidFill>
                  <a:prstClr val="black"/>
                </a:solidFill>
              </a:rPr>
              <a:t>25</a:t>
            </a:r>
          </a:p>
        </p:txBody>
      </p:sp>
      <p:sp>
        <p:nvSpPr>
          <p:cNvPr id="19462" name="Line 5"/>
          <p:cNvSpPr>
            <a:spLocks noChangeShapeType="1"/>
          </p:cNvSpPr>
          <p:nvPr/>
        </p:nvSpPr>
        <p:spPr bwMode="auto">
          <a:xfrm>
            <a:off x="3149600" y="2133600"/>
            <a:ext cx="685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it-IT">
              <a:solidFill>
                <a:prstClr val="black"/>
              </a:solidFill>
            </a:endParaRPr>
          </a:p>
        </p:txBody>
      </p:sp>
      <p:sp>
        <p:nvSpPr>
          <p:cNvPr id="19463" name="Text Box 6"/>
          <p:cNvSpPr txBox="1">
            <a:spLocks noChangeArrowheads="1"/>
          </p:cNvSpPr>
          <p:nvPr/>
        </p:nvSpPr>
        <p:spPr bwMode="auto">
          <a:xfrm>
            <a:off x="3403600" y="2160588"/>
            <a:ext cx="438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r"/>
            <a:r>
              <a:rPr lang="it-IT" b="1">
                <a:solidFill>
                  <a:prstClr val="black"/>
                </a:solidFill>
              </a:rPr>
              <a:t>15</a:t>
            </a:r>
          </a:p>
        </p:txBody>
      </p:sp>
      <p:sp>
        <p:nvSpPr>
          <p:cNvPr id="19464" name="Line 7"/>
          <p:cNvSpPr>
            <a:spLocks noChangeShapeType="1"/>
          </p:cNvSpPr>
          <p:nvPr/>
        </p:nvSpPr>
        <p:spPr bwMode="auto">
          <a:xfrm>
            <a:off x="3149600" y="2514600"/>
            <a:ext cx="685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it-IT">
              <a:solidFill>
                <a:prstClr val="black"/>
              </a:solidFill>
            </a:endParaRPr>
          </a:p>
        </p:txBody>
      </p:sp>
      <p:sp>
        <p:nvSpPr>
          <p:cNvPr id="19465" name="Text Box 8"/>
          <p:cNvSpPr txBox="1">
            <a:spLocks noChangeArrowheads="1"/>
          </p:cNvSpPr>
          <p:nvPr/>
        </p:nvSpPr>
        <p:spPr bwMode="auto">
          <a:xfrm>
            <a:off x="3378200" y="2490788"/>
            <a:ext cx="438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r"/>
            <a:r>
              <a:rPr lang="it-IT" b="1">
                <a:solidFill>
                  <a:prstClr val="black"/>
                </a:solidFill>
              </a:rPr>
              <a:t>10</a:t>
            </a:r>
          </a:p>
        </p:txBody>
      </p:sp>
      <p:sp>
        <p:nvSpPr>
          <p:cNvPr id="19466" name="Line 9"/>
          <p:cNvSpPr>
            <a:spLocks noChangeShapeType="1"/>
          </p:cNvSpPr>
          <p:nvPr/>
        </p:nvSpPr>
        <p:spPr bwMode="auto">
          <a:xfrm>
            <a:off x="3124200" y="2819400"/>
            <a:ext cx="685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it-IT">
              <a:solidFill>
                <a:prstClr val="black"/>
              </a:solidFill>
            </a:endParaRPr>
          </a:p>
        </p:txBody>
      </p:sp>
      <p:sp>
        <p:nvSpPr>
          <p:cNvPr id="19467" name="Text Box 10"/>
          <p:cNvSpPr txBox="1">
            <a:spLocks noChangeArrowheads="1"/>
          </p:cNvSpPr>
          <p:nvPr/>
        </p:nvSpPr>
        <p:spPr bwMode="auto">
          <a:xfrm>
            <a:off x="3498850" y="2795588"/>
            <a:ext cx="311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r"/>
            <a:r>
              <a:rPr lang="it-IT" b="1">
                <a:solidFill>
                  <a:prstClr val="black"/>
                </a:solidFill>
              </a:rPr>
              <a:t>5</a:t>
            </a:r>
          </a:p>
        </p:txBody>
      </p:sp>
      <p:sp>
        <p:nvSpPr>
          <p:cNvPr id="19468" name="Line 11"/>
          <p:cNvSpPr>
            <a:spLocks noChangeShapeType="1"/>
          </p:cNvSpPr>
          <p:nvPr/>
        </p:nvSpPr>
        <p:spPr bwMode="auto">
          <a:xfrm>
            <a:off x="3117850" y="3073400"/>
            <a:ext cx="685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it-IT">
              <a:solidFill>
                <a:prstClr val="black"/>
              </a:solidFill>
            </a:endParaRPr>
          </a:p>
        </p:txBody>
      </p:sp>
      <p:sp>
        <p:nvSpPr>
          <p:cNvPr id="19469" name="Oval 12"/>
          <p:cNvSpPr>
            <a:spLocks noChangeAspect="1" noChangeArrowheads="1"/>
          </p:cNvSpPr>
          <p:nvPr/>
        </p:nvSpPr>
        <p:spPr bwMode="auto">
          <a:xfrm>
            <a:off x="3043238" y="2204864"/>
            <a:ext cx="216000" cy="216000"/>
          </a:xfrm>
          <a:prstGeom prst="ellipse">
            <a:avLst/>
          </a:prstGeom>
          <a:solidFill>
            <a:srgbClr val="99CC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it-IT" sz="2400" b="1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19470" name="Oval 13"/>
          <p:cNvSpPr>
            <a:spLocks noChangeAspect="1" noChangeArrowheads="1"/>
          </p:cNvSpPr>
          <p:nvPr/>
        </p:nvSpPr>
        <p:spPr bwMode="auto">
          <a:xfrm>
            <a:off x="3079749" y="2564904"/>
            <a:ext cx="144000" cy="144000"/>
          </a:xfrm>
          <a:prstGeom prst="ellipse">
            <a:avLst/>
          </a:prstGeom>
          <a:solidFill>
            <a:srgbClr val="99CC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it-IT" sz="2400" b="1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19471" name="Oval 14"/>
          <p:cNvSpPr>
            <a:spLocks noChangeAspect="1" noChangeArrowheads="1"/>
          </p:cNvSpPr>
          <p:nvPr/>
        </p:nvSpPr>
        <p:spPr bwMode="auto">
          <a:xfrm>
            <a:off x="3116263" y="2924944"/>
            <a:ext cx="71999" cy="72000"/>
          </a:xfrm>
          <a:prstGeom prst="ellipse">
            <a:avLst/>
          </a:prstGeom>
          <a:solidFill>
            <a:srgbClr val="99CC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it-IT" sz="2400" b="1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19472" name="Oval 15"/>
          <p:cNvSpPr>
            <a:spLocks noChangeArrowheads="1"/>
          </p:cNvSpPr>
          <p:nvPr/>
        </p:nvSpPr>
        <p:spPr bwMode="auto">
          <a:xfrm>
            <a:off x="2971800" y="1746250"/>
            <a:ext cx="360363" cy="360363"/>
          </a:xfrm>
          <a:prstGeom prst="ellipse">
            <a:avLst/>
          </a:prstGeom>
          <a:solidFill>
            <a:srgbClr val="99CC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it-IT" sz="2400" b="1">
              <a:solidFill>
                <a:prstClr val="black"/>
              </a:solidFill>
              <a:latin typeface="Times New Roman" pitchFamily="18" charset="0"/>
            </a:endParaRPr>
          </a:p>
        </p:txBody>
      </p:sp>
      <p:graphicFrame>
        <p:nvGraphicFramePr>
          <p:cNvPr id="19458" name="Object 1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88075711"/>
              </p:ext>
            </p:extLst>
          </p:nvPr>
        </p:nvGraphicFramePr>
        <p:xfrm>
          <a:off x="5724128" y="2132856"/>
          <a:ext cx="2705635" cy="25439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83" name="Foglio di lavoro" r:id="rId5" imgW="1752623" imgH="1790640" progId="Excel.Sheet.8">
                  <p:embed/>
                </p:oleObj>
              </mc:Choice>
              <mc:Fallback>
                <p:oleObj name="Foglio di lavoro" r:id="rId5" imgW="1752623" imgH="1790640" progId="Excel.Shee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24128" y="2132856"/>
                        <a:ext cx="2705635" cy="2543919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476" name="Oval 31"/>
          <p:cNvSpPr>
            <a:spLocks noChangeAspect="1" noChangeArrowheads="1"/>
          </p:cNvSpPr>
          <p:nvPr/>
        </p:nvSpPr>
        <p:spPr bwMode="auto">
          <a:xfrm>
            <a:off x="1844675" y="2362200"/>
            <a:ext cx="345600" cy="345600"/>
          </a:xfrm>
          <a:prstGeom prst="ellipse">
            <a:avLst/>
          </a:prstGeom>
          <a:solidFill>
            <a:srgbClr val="99CC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it-IT" sz="2400" b="1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19477" name="Oval 32"/>
          <p:cNvSpPr>
            <a:spLocks noChangeAspect="1" noChangeArrowheads="1"/>
          </p:cNvSpPr>
          <p:nvPr/>
        </p:nvSpPr>
        <p:spPr bwMode="auto">
          <a:xfrm>
            <a:off x="2160587" y="4038600"/>
            <a:ext cx="244800" cy="244803"/>
          </a:xfrm>
          <a:prstGeom prst="ellipse">
            <a:avLst/>
          </a:prstGeom>
          <a:solidFill>
            <a:srgbClr val="99CC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it-IT" sz="2400" b="1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19478" name="Oval 33"/>
          <p:cNvSpPr>
            <a:spLocks noChangeAspect="1" noChangeArrowheads="1"/>
          </p:cNvSpPr>
          <p:nvPr/>
        </p:nvSpPr>
        <p:spPr bwMode="auto">
          <a:xfrm>
            <a:off x="2519792" y="5733256"/>
            <a:ext cx="144000" cy="144000"/>
          </a:xfrm>
          <a:prstGeom prst="ellipse">
            <a:avLst/>
          </a:prstGeom>
          <a:solidFill>
            <a:srgbClr val="99CC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it-IT" sz="2400" b="1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19479" name="Oval 34"/>
          <p:cNvSpPr>
            <a:spLocks noChangeAspect="1" noChangeArrowheads="1"/>
          </p:cNvSpPr>
          <p:nvPr/>
        </p:nvSpPr>
        <p:spPr bwMode="auto">
          <a:xfrm>
            <a:off x="1691680" y="3340100"/>
            <a:ext cx="187200" cy="187200"/>
          </a:xfrm>
          <a:prstGeom prst="ellipse">
            <a:avLst/>
          </a:prstGeom>
          <a:solidFill>
            <a:srgbClr val="99CC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it-IT" sz="2400" b="1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19480" name="Oval 35"/>
          <p:cNvSpPr>
            <a:spLocks noChangeAspect="1" noChangeArrowheads="1"/>
          </p:cNvSpPr>
          <p:nvPr/>
        </p:nvSpPr>
        <p:spPr bwMode="auto">
          <a:xfrm>
            <a:off x="1187624" y="2276872"/>
            <a:ext cx="345600" cy="345600"/>
          </a:xfrm>
          <a:prstGeom prst="ellipse">
            <a:avLst/>
          </a:prstGeom>
          <a:solidFill>
            <a:srgbClr val="99CC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it-IT" sz="2400" b="1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19482" name="Oval 37"/>
          <p:cNvSpPr>
            <a:spLocks noChangeAspect="1" noChangeArrowheads="1"/>
          </p:cNvSpPr>
          <p:nvPr/>
        </p:nvSpPr>
        <p:spPr bwMode="auto">
          <a:xfrm>
            <a:off x="1158832" y="2582920"/>
            <a:ext cx="100800" cy="100800"/>
          </a:xfrm>
          <a:prstGeom prst="ellipse">
            <a:avLst/>
          </a:prstGeom>
          <a:solidFill>
            <a:srgbClr val="99CC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it-IT" sz="2400" b="1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19484" name="Oval 39"/>
          <p:cNvSpPr>
            <a:spLocks noChangeAspect="1" noChangeArrowheads="1"/>
          </p:cNvSpPr>
          <p:nvPr/>
        </p:nvSpPr>
        <p:spPr bwMode="auto">
          <a:xfrm>
            <a:off x="1836738" y="2933699"/>
            <a:ext cx="143997" cy="144000"/>
          </a:xfrm>
          <a:prstGeom prst="ellipse">
            <a:avLst/>
          </a:prstGeom>
          <a:solidFill>
            <a:srgbClr val="99CC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it-IT" sz="2400" b="1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34" name="Oval 12"/>
          <p:cNvSpPr>
            <a:spLocks noChangeAspect="1" noChangeArrowheads="1"/>
          </p:cNvSpPr>
          <p:nvPr/>
        </p:nvSpPr>
        <p:spPr bwMode="auto">
          <a:xfrm>
            <a:off x="611560" y="2564936"/>
            <a:ext cx="273600" cy="273600"/>
          </a:xfrm>
          <a:prstGeom prst="ellipse">
            <a:avLst/>
          </a:prstGeom>
          <a:solidFill>
            <a:srgbClr val="99CC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it-IT" sz="2400" b="1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35" name="Oval 37"/>
          <p:cNvSpPr>
            <a:spLocks noChangeAspect="1" noChangeArrowheads="1"/>
          </p:cNvSpPr>
          <p:nvPr/>
        </p:nvSpPr>
        <p:spPr bwMode="auto">
          <a:xfrm>
            <a:off x="1403648" y="2204864"/>
            <a:ext cx="158400" cy="158400"/>
          </a:xfrm>
          <a:prstGeom prst="ellipse">
            <a:avLst/>
          </a:prstGeom>
          <a:solidFill>
            <a:srgbClr val="99CC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it-IT" sz="2400" b="1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37" name="Oval 39"/>
          <p:cNvSpPr>
            <a:spLocks noChangeAspect="1" noChangeArrowheads="1"/>
          </p:cNvSpPr>
          <p:nvPr/>
        </p:nvSpPr>
        <p:spPr bwMode="auto">
          <a:xfrm>
            <a:off x="1187624" y="2276872"/>
            <a:ext cx="57600" cy="57602"/>
          </a:xfrm>
          <a:prstGeom prst="ellipse">
            <a:avLst/>
          </a:prstGeom>
          <a:solidFill>
            <a:srgbClr val="99CC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it-IT" sz="2400" b="1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30" name="Oval 39"/>
          <p:cNvSpPr>
            <a:spLocks noChangeAspect="1" noChangeArrowheads="1"/>
          </p:cNvSpPr>
          <p:nvPr/>
        </p:nvSpPr>
        <p:spPr bwMode="auto">
          <a:xfrm>
            <a:off x="2123731" y="4005064"/>
            <a:ext cx="35999" cy="36000"/>
          </a:xfrm>
          <a:prstGeom prst="ellipse">
            <a:avLst/>
          </a:prstGeom>
          <a:solidFill>
            <a:srgbClr val="99CC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it-IT" sz="2400" b="1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31" name="Rettangolo arrotondato 30"/>
          <p:cNvSpPr>
            <a:spLocks noChangeArrowheads="1"/>
          </p:cNvSpPr>
          <p:nvPr/>
        </p:nvSpPr>
        <p:spPr bwMode="auto">
          <a:xfrm>
            <a:off x="35496" y="1196752"/>
            <a:ext cx="1857375" cy="57150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25400" algn="ctr">
            <a:solidFill>
              <a:schemeClr val="accent1">
                <a:lumMod val="75000"/>
              </a:schemeClr>
            </a:solidFill>
            <a:round/>
            <a:headEnd/>
            <a:tailEnd/>
          </a:ln>
          <a:effectLst>
            <a:outerShdw dist="38100" dir="2700000" algn="tl" rotWithShape="0">
              <a:srgbClr val="000000">
                <a:alpha val="39999"/>
              </a:srgbClr>
            </a:outerShdw>
          </a:effectLst>
        </p:spPr>
        <p:txBody>
          <a:bodyPr anchor="ctr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it-IT">
              <a:solidFill>
                <a:prstClr val="black"/>
              </a:solidFill>
            </a:endParaRPr>
          </a:p>
        </p:txBody>
      </p:sp>
      <p:sp>
        <p:nvSpPr>
          <p:cNvPr id="32" name="CasellaDiTesto 31"/>
          <p:cNvSpPr txBox="1"/>
          <p:nvPr/>
        </p:nvSpPr>
        <p:spPr>
          <a:xfrm>
            <a:off x="35496" y="1196752"/>
            <a:ext cx="1857375" cy="58420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it-IT" sz="1600" b="1" i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Incluse tutte le combinazioni</a:t>
            </a:r>
          </a:p>
        </p:txBody>
      </p:sp>
      <p:sp>
        <p:nvSpPr>
          <p:cNvPr id="36" name="Rettangolo arrotondato 35"/>
          <p:cNvSpPr>
            <a:spLocks noChangeArrowheads="1"/>
          </p:cNvSpPr>
          <p:nvPr/>
        </p:nvSpPr>
        <p:spPr bwMode="auto">
          <a:xfrm>
            <a:off x="5940152" y="1488851"/>
            <a:ext cx="2304255" cy="43758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25400" algn="ctr">
            <a:solidFill>
              <a:schemeClr val="accent1">
                <a:lumMod val="75000"/>
              </a:schemeClr>
            </a:solidFill>
            <a:round/>
            <a:headEnd/>
            <a:tailEnd/>
          </a:ln>
          <a:effectLst>
            <a:outerShdw dist="38100" dir="2700000" algn="tl" rotWithShape="0">
              <a:srgbClr val="000000">
                <a:alpha val="39999"/>
              </a:srgbClr>
            </a:outerShdw>
          </a:effectLst>
        </p:spPr>
        <p:txBody>
          <a:bodyPr anchor="ctr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it-IT">
              <a:solidFill>
                <a:prstClr val="black"/>
              </a:solidFill>
            </a:endParaRPr>
          </a:p>
        </p:txBody>
      </p:sp>
      <p:sp>
        <p:nvSpPr>
          <p:cNvPr id="38" name="CasellaDiTesto 37"/>
          <p:cNvSpPr txBox="1"/>
          <p:nvPr/>
        </p:nvSpPr>
        <p:spPr>
          <a:xfrm>
            <a:off x="5796136" y="1464766"/>
            <a:ext cx="2448272" cy="46166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it-IT" sz="2400" b="1" i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Anno2013:141</a:t>
            </a:r>
            <a:endParaRPr lang="it-IT" sz="2400" b="1" i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41767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755" name="Text Box 3"/>
          <p:cNvSpPr txBox="1">
            <a:spLocks noChangeArrowheads="1"/>
          </p:cNvSpPr>
          <p:nvPr/>
        </p:nvSpPr>
        <p:spPr bwMode="auto">
          <a:xfrm>
            <a:off x="0" y="612552"/>
            <a:ext cx="91440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>
              <a:defRPr/>
            </a:pPr>
            <a:r>
              <a:rPr lang="it-IT" sz="3200" b="1" dirty="0">
                <a:ln w="1905"/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  <a:t>Trapianti di PANCREAS – Anni </a:t>
            </a:r>
            <a:r>
              <a:rPr lang="it-IT" sz="3200" b="1" dirty="0" smtClean="0">
                <a:ln w="1905"/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  <a:t>1992-2012*</a:t>
            </a:r>
            <a:endParaRPr lang="it-IT" sz="3200" b="1" dirty="0">
              <a:ln w="1905"/>
              <a:solidFill>
                <a:schemeClr val="tx1">
                  <a:lumMod val="95000"/>
                  <a:lumOff val="5000"/>
                </a:schemeClr>
              </a:solidFill>
              <a:latin typeface="+mn-lt"/>
            </a:endParaRPr>
          </a:p>
        </p:txBody>
      </p:sp>
      <p:graphicFrame>
        <p:nvGraphicFramePr>
          <p:cNvPr id="5" name="Grafico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38448792"/>
              </p:ext>
            </p:extLst>
          </p:nvPr>
        </p:nvGraphicFramePr>
        <p:xfrm>
          <a:off x="858044" y="1988840"/>
          <a:ext cx="7386364" cy="434910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970" name="Text Box 2"/>
          <p:cNvSpPr txBox="1">
            <a:spLocks noChangeArrowheads="1"/>
          </p:cNvSpPr>
          <p:nvPr/>
        </p:nvSpPr>
        <p:spPr bwMode="auto">
          <a:xfrm>
            <a:off x="0" y="6858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>
              <a:defRPr/>
            </a:pPr>
            <a:r>
              <a:rPr lang="it-IT" sz="2400" dirty="0"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</a:rPr>
              <a:t>Trapianto di PANCREAS – Attività per centro trapianti</a:t>
            </a:r>
          </a:p>
        </p:txBody>
      </p:sp>
      <p:pic>
        <p:nvPicPr>
          <p:cNvPr id="21508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1868140"/>
            <a:ext cx="3889375" cy="4603750"/>
          </a:xfrm>
          <a:prstGeom prst="rect">
            <a:avLst/>
          </a:prstGeom>
          <a:solidFill>
            <a:srgbClr val="993300"/>
          </a:solidFill>
          <a:ln w="9525">
            <a:noFill/>
            <a:miter lim="800000"/>
            <a:headEnd/>
            <a:tailEnd/>
          </a:ln>
        </p:spPr>
      </p:pic>
      <p:sp>
        <p:nvSpPr>
          <p:cNvPr id="21509" name="Text Box 4"/>
          <p:cNvSpPr txBox="1">
            <a:spLocks noChangeArrowheads="1"/>
          </p:cNvSpPr>
          <p:nvPr/>
        </p:nvSpPr>
        <p:spPr bwMode="auto">
          <a:xfrm>
            <a:off x="3423046" y="1804988"/>
            <a:ext cx="418704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r"/>
            <a:r>
              <a:rPr lang="it-IT" b="1" dirty="0" smtClean="0">
                <a:solidFill>
                  <a:prstClr val="black"/>
                </a:solidFill>
              </a:rPr>
              <a:t>20</a:t>
            </a:r>
            <a:endParaRPr lang="it-IT" b="1" dirty="0">
              <a:solidFill>
                <a:prstClr val="black"/>
              </a:solidFill>
            </a:endParaRPr>
          </a:p>
        </p:txBody>
      </p:sp>
      <p:sp>
        <p:nvSpPr>
          <p:cNvPr id="21510" name="Line 5"/>
          <p:cNvSpPr>
            <a:spLocks noChangeShapeType="1"/>
          </p:cNvSpPr>
          <p:nvPr/>
        </p:nvSpPr>
        <p:spPr bwMode="auto">
          <a:xfrm>
            <a:off x="3149600" y="2133600"/>
            <a:ext cx="685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it-IT">
              <a:solidFill>
                <a:prstClr val="black"/>
              </a:solidFill>
            </a:endParaRPr>
          </a:p>
        </p:txBody>
      </p:sp>
      <p:sp>
        <p:nvSpPr>
          <p:cNvPr id="21511" name="Text Box 6"/>
          <p:cNvSpPr txBox="1">
            <a:spLocks noChangeArrowheads="1"/>
          </p:cNvSpPr>
          <p:nvPr/>
        </p:nvSpPr>
        <p:spPr bwMode="auto">
          <a:xfrm>
            <a:off x="3423046" y="2160588"/>
            <a:ext cx="418704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r"/>
            <a:r>
              <a:rPr lang="it-IT" b="1" dirty="0" smtClean="0">
                <a:solidFill>
                  <a:prstClr val="black"/>
                </a:solidFill>
              </a:rPr>
              <a:t>10</a:t>
            </a:r>
            <a:endParaRPr lang="it-IT" b="1" dirty="0">
              <a:solidFill>
                <a:prstClr val="black"/>
              </a:solidFill>
            </a:endParaRPr>
          </a:p>
        </p:txBody>
      </p:sp>
      <p:sp>
        <p:nvSpPr>
          <p:cNvPr id="21512" name="Line 7"/>
          <p:cNvSpPr>
            <a:spLocks noChangeShapeType="1"/>
          </p:cNvSpPr>
          <p:nvPr/>
        </p:nvSpPr>
        <p:spPr bwMode="auto">
          <a:xfrm>
            <a:off x="3149600" y="2514600"/>
            <a:ext cx="685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it-IT">
              <a:solidFill>
                <a:prstClr val="black"/>
              </a:solidFill>
            </a:endParaRPr>
          </a:p>
        </p:txBody>
      </p:sp>
      <p:sp>
        <p:nvSpPr>
          <p:cNvPr id="21513" name="Text Box 8"/>
          <p:cNvSpPr txBox="1">
            <a:spLocks noChangeArrowheads="1"/>
          </p:cNvSpPr>
          <p:nvPr/>
        </p:nvSpPr>
        <p:spPr bwMode="auto">
          <a:xfrm>
            <a:off x="3514665" y="2490788"/>
            <a:ext cx="30168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r"/>
            <a:r>
              <a:rPr lang="it-IT" b="1" dirty="0" smtClean="0">
                <a:solidFill>
                  <a:prstClr val="black"/>
                </a:solidFill>
              </a:rPr>
              <a:t>5</a:t>
            </a:r>
            <a:endParaRPr lang="it-IT" b="1" dirty="0">
              <a:solidFill>
                <a:prstClr val="black"/>
              </a:solidFill>
            </a:endParaRPr>
          </a:p>
        </p:txBody>
      </p:sp>
      <p:sp>
        <p:nvSpPr>
          <p:cNvPr id="21514" name="Line 9"/>
          <p:cNvSpPr>
            <a:spLocks noChangeShapeType="1"/>
          </p:cNvSpPr>
          <p:nvPr/>
        </p:nvSpPr>
        <p:spPr bwMode="auto">
          <a:xfrm>
            <a:off x="3124200" y="2819400"/>
            <a:ext cx="685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it-IT">
              <a:solidFill>
                <a:prstClr val="black"/>
              </a:solidFill>
            </a:endParaRPr>
          </a:p>
        </p:txBody>
      </p:sp>
      <p:sp>
        <p:nvSpPr>
          <p:cNvPr id="21515" name="Text Box 10"/>
          <p:cNvSpPr txBox="1">
            <a:spLocks noChangeArrowheads="1"/>
          </p:cNvSpPr>
          <p:nvPr/>
        </p:nvSpPr>
        <p:spPr bwMode="auto">
          <a:xfrm>
            <a:off x="3508314" y="2795588"/>
            <a:ext cx="30168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r"/>
            <a:r>
              <a:rPr lang="it-IT" b="1" dirty="0">
                <a:solidFill>
                  <a:prstClr val="black"/>
                </a:solidFill>
              </a:rPr>
              <a:t>2</a:t>
            </a:r>
          </a:p>
        </p:txBody>
      </p:sp>
      <p:sp>
        <p:nvSpPr>
          <p:cNvPr id="21516" name="Line 11"/>
          <p:cNvSpPr>
            <a:spLocks noChangeShapeType="1"/>
          </p:cNvSpPr>
          <p:nvPr/>
        </p:nvSpPr>
        <p:spPr bwMode="auto">
          <a:xfrm>
            <a:off x="3117850" y="3073400"/>
            <a:ext cx="685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it-IT">
              <a:solidFill>
                <a:prstClr val="black"/>
              </a:solidFill>
            </a:endParaRPr>
          </a:p>
        </p:txBody>
      </p:sp>
      <p:sp>
        <p:nvSpPr>
          <p:cNvPr id="21517" name="Oval 12"/>
          <p:cNvSpPr>
            <a:spLocks noChangeAspect="1" noChangeArrowheads="1"/>
          </p:cNvSpPr>
          <p:nvPr/>
        </p:nvSpPr>
        <p:spPr bwMode="auto">
          <a:xfrm>
            <a:off x="3061981" y="2240888"/>
            <a:ext cx="180000" cy="180000"/>
          </a:xfrm>
          <a:prstGeom prst="ellipse">
            <a:avLst/>
          </a:prstGeom>
          <a:solidFill>
            <a:srgbClr val="FF99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it-IT" sz="2400" b="1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21518" name="Oval 13"/>
          <p:cNvSpPr>
            <a:spLocks noChangeAspect="1" noChangeArrowheads="1"/>
          </p:cNvSpPr>
          <p:nvPr/>
        </p:nvSpPr>
        <p:spPr bwMode="auto">
          <a:xfrm>
            <a:off x="3106981" y="2636912"/>
            <a:ext cx="90000" cy="90000"/>
          </a:xfrm>
          <a:prstGeom prst="ellipse">
            <a:avLst/>
          </a:prstGeom>
          <a:solidFill>
            <a:srgbClr val="FF99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it-IT" sz="2400" b="1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21519" name="Oval 14"/>
          <p:cNvSpPr>
            <a:spLocks noChangeAspect="1" noChangeArrowheads="1"/>
          </p:cNvSpPr>
          <p:nvPr/>
        </p:nvSpPr>
        <p:spPr bwMode="auto">
          <a:xfrm>
            <a:off x="3133981" y="2924945"/>
            <a:ext cx="36000" cy="36001"/>
          </a:xfrm>
          <a:prstGeom prst="ellipse">
            <a:avLst/>
          </a:prstGeom>
          <a:solidFill>
            <a:srgbClr val="FF99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it-IT" sz="2400" b="1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21520" name="Oval 15"/>
          <p:cNvSpPr>
            <a:spLocks noChangeArrowheads="1"/>
          </p:cNvSpPr>
          <p:nvPr/>
        </p:nvSpPr>
        <p:spPr bwMode="auto">
          <a:xfrm>
            <a:off x="2971800" y="1746250"/>
            <a:ext cx="360363" cy="360363"/>
          </a:xfrm>
          <a:prstGeom prst="ellipse">
            <a:avLst/>
          </a:prstGeom>
          <a:solidFill>
            <a:srgbClr val="FF99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it-IT" sz="2400" b="1">
              <a:solidFill>
                <a:prstClr val="black"/>
              </a:solidFill>
              <a:latin typeface="Times New Roman" pitchFamily="18" charset="0"/>
            </a:endParaRPr>
          </a:p>
        </p:txBody>
      </p:sp>
      <p:graphicFrame>
        <p:nvGraphicFramePr>
          <p:cNvPr id="21506" name="Object 1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45939265"/>
              </p:ext>
            </p:extLst>
          </p:nvPr>
        </p:nvGraphicFramePr>
        <p:xfrm>
          <a:off x="5651500" y="2160588"/>
          <a:ext cx="2701925" cy="27670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08" name="Foglio di lavoro" r:id="rId5" imgW="1752623" imgH="1790640" progId="Excel.Sheet.8">
                  <p:embed/>
                </p:oleObj>
              </mc:Choice>
              <mc:Fallback>
                <p:oleObj name="Foglio di lavoro" r:id="rId5" imgW="1752623" imgH="1790640" progId="Excel.Shee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51500" y="2160588"/>
                        <a:ext cx="2701925" cy="27670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527" name="Oval 34"/>
          <p:cNvSpPr>
            <a:spLocks noChangeAspect="1" noChangeArrowheads="1"/>
          </p:cNvSpPr>
          <p:nvPr/>
        </p:nvSpPr>
        <p:spPr bwMode="auto">
          <a:xfrm flipH="1">
            <a:off x="1007608" y="3032960"/>
            <a:ext cx="36000" cy="36000"/>
          </a:xfrm>
          <a:prstGeom prst="ellipse">
            <a:avLst/>
          </a:prstGeom>
          <a:solidFill>
            <a:srgbClr val="FF99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it-IT" sz="2400" b="1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36" name="Oval 15"/>
          <p:cNvSpPr>
            <a:spLocks noChangeAspect="1" noChangeArrowheads="1"/>
          </p:cNvSpPr>
          <p:nvPr/>
        </p:nvSpPr>
        <p:spPr bwMode="auto">
          <a:xfrm>
            <a:off x="1529680" y="3284984"/>
            <a:ext cx="162000" cy="162000"/>
          </a:xfrm>
          <a:prstGeom prst="ellipse">
            <a:avLst/>
          </a:prstGeom>
          <a:solidFill>
            <a:srgbClr val="FF99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it-IT" sz="2400" b="1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41" name="Oval 35"/>
          <p:cNvSpPr>
            <a:spLocks noChangeAspect="1" noChangeArrowheads="1"/>
          </p:cNvSpPr>
          <p:nvPr/>
        </p:nvSpPr>
        <p:spPr bwMode="auto">
          <a:xfrm>
            <a:off x="1063744" y="5229200"/>
            <a:ext cx="72000" cy="72000"/>
          </a:xfrm>
          <a:prstGeom prst="ellipse">
            <a:avLst/>
          </a:prstGeom>
          <a:solidFill>
            <a:srgbClr val="FF99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it-IT" sz="2400" b="1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42" name="Oval 35"/>
          <p:cNvSpPr>
            <a:spLocks noChangeAspect="1" noChangeArrowheads="1"/>
          </p:cNvSpPr>
          <p:nvPr/>
        </p:nvSpPr>
        <p:spPr bwMode="auto">
          <a:xfrm>
            <a:off x="2231744" y="4149080"/>
            <a:ext cx="36000" cy="36000"/>
          </a:xfrm>
          <a:prstGeom prst="ellipse">
            <a:avLst/>
          </a:prstGeom>
          <a:solidFill>
            <a:srgbClr val="FF99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it-IT" sz="2400" b="1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43" name="Oval 35"/>
          <p:cNvSpPr>
            <a:spLocks noChangeAspect="1" noChangeArrowheads="1"/>
          </p:cNvSpPr>
          <p:nvPr/>
        </p:nvSpPr>
        <p:spPr bwMode="auto">
          <a:xfrm>
            <a:off x="2483776" y="5805272"/>
            <a:ext cx="36000" cy="36000"/>
          </a:xfrm>
          <a:prstGeom prst="ellipse">
            <a:avLst/>
          </a:prstGeom>
          <a:solidFill>
            <a:srgbClr val="FF99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it-IT" sz="2400" b="1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38" name="Rettangolo arrotondato 37"/>
          <p:cNvSpPr>
            <a:spLocks noChangeArrowheads="1"/>
          </p:cNvSpPr>
          <p:nvPr/>
        </p:nvSpPr>
        <p:spPr bwMode="auto">
          <a:xfrm>
            <a:off x="5724128" y="1394123"/>
            <a:ext cx="2052081" cy="43200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25400" algn="ctr">
            <a:solidFill>
              <a:schemeClr val="accent6">
                <a:lumMod val="75000"/>
              </a:schemeClr>
            </a:solidFill>
            <a:round/>
            <a:headEnd/>
            <a:tailEnd/>
          </a:ln>
          <a:effectLst>
            <a:outerShdw dist="38100" dir="2700000" algn="tl" rotWithShape="0">
              <a:srgbClr val="000000">
                <a:alpha val="39999"/>
              </a:srgbClr>
            </a:outerShdw>
          </a:effectLst>
        </p:spPr>
        <p:txBody>
          <a:bodyPr anchor="ctr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it-IT">
              <a:solidFill>
                <a:prstClr val="black"/>
              </a:solidFill>
            </a:endParaRPr>
          </a:p>
        </p:txBody>
      </p:sp>
      <p:sp>
        <p:nvSpPr>
          <p:cNvPr id="40" name="CasellaDiTesto 39"/>
          <p:cNvSpPr txBox="1"/>
          <p:nvPr/>
        </p:nvSpPr>
        <p:spPr>
          <a:xfrm>
            <a:off x="5364088" y="1377158"/>
            <a:ext cx="2736304" cy="46166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it-IT" sz="2400" b="1" i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Anno2013: 58</a:t>
            </a:r>
            <a:endParaRPr lang="it-IT" sz="2400" b="1" i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6" name="Rettangolo arrotondato 45"/>
          <p:cNvSpPr>
            <a:spLocks noChangeArrowheads="1"/>
          </p:cNvSpPr>
          <p:nvPr/>
        </p:nvSpPr>
        <p:spPr bwMode="auto">
          <a:xfrm>
            <a:off x="35496" y="1196752"/>
            <a:ext cx="1641716" cy="612181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25400" algn="ctr">
            <a:solidFill>
              <a:schemeClr val="accent6">
                <a:lumMod val="75000"/>
              </a:schemeClr>
            </a:solidFill>
            <a:round/>
            <a:headEnd/>
            <a:tailEnd/>
          </a:ln>
          <a:effectLst>
            <a:outerShdw dist="38100" dir="2700000" algn="tl" rotWithShape="0">
              <a:srgbClr val="000000">
                <a:alpha val="39999"/>
              </a:srgbClr>
            </a:outerShdw>
          </a:effectLst>
        </p:spPr>
        <p:txBody>
          <a:bodyPr anchor="ctr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it-IT" sz="1600" b="1" i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Incluse tutte le combinazioni</a:t>
            </a:r>
          </a:p>
        </p:txBody>
      </p:sp>
      <p:sp>
        <p:nvSpPr>
          <p:cNvPr id="32" name="Oval 12"/>
          <p:cNvSpPr>
            <a:spLocks noChangeAspect="1" noChangeArrowheads="1"/>
          </p:cNvSpPr>
          <p:nvPr/>
        </p:nvSpPr>
        <p:spPr bwMode="auto">
          <a:xfrm>
            <a:off x="1961728" y="2474912"/>
            <a:ext cx="162000" cy="162000"/>
          </a:xfrm>
          <a:prstGeom prst="ellipse">
            <a:avLst/>
          </a:prstGeom>
          <a:solidFill>
            <a:srgbClr val="FF99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it-IT" sz="2400" b="1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33" name="Oval 12"/>
          <p:cNvSpPr>
            <a:spLocks noChangeAspect="1" noChangeArrowheads="1"/>
          </p:cNvSpPr>
          <p:nvPr/>
        </p:nvSpPr>
        <p:spPr bwMode="auto">
          <a:xfrm>
            <a:off x="1204545" y="2347153"/>
            <a:ext cx="252000" cy="252000"/>
          </a:xfrm>
          <a:prstGeom prst="ellipse">
            <a:avLst/>
          </a:prstGeom>
          <a:solidFill>
            <a:srgbClr val="FF99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it-IT" sz="2400" b="1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37" name="Oval 35"/>
          <p:cNvSpPr>
            <a:spLocks noChangeAspect="1" noChangeArrowheads="1"/>
          </p:cNvSpPr>
          <p:nvPr/>
        </p:nvSpPr>
        <p:spPr bwMode="auto">
          <a:xfrm>
            <a:off x="755576" y="2636912"/>
            <a:ext cx="90000" cy="90000"/>
          </a:xfrm>
          <a:prstGeom prst="ellipse">
            <a:avLst/>
          </a:prstGeom>
          <a:solidFill>
            <a:srgbClr val="FF99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it-IT" sz="2400" b="1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45" name="Oval 35"/>
          <p:cNvSpPr>
            <a:spLocks noChangeAspect="1" noChangeArrowheads="1"/>
          </p:cNvSpPr>
          <p:nvPr/>
        </p:nvSpPr>
        <p:spPr bwMode="auto">
          <a:xfrm>
            <a:off x="1439664" y="2276872"/>
            <a:ext cx="108000" cy="108000"/>
          </a:xfrm>
          <a:prstGeom prst="ellipse">
            <a:avLst/>
          </a:prstGeom>
          <a:solidFill>
            <a:srgbClr val="FF99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it-IT" sz="2400" b="1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47" name="Oval 35"/>
          <p:cNvSpPr>
            <a:spLocks noChangeAspect="1" noChangeArrowheads="1"/>
          </p:cNvSpPr>
          <p:nvPr/>
        </p:nvSpPr>
        <p:spPr bwMode="auto">
          <a:xfrm>
            <a:off x="1475656" y="2420888"/>
            <a:ext cx="72000" cy="72000"/>
          </a:xfrm>
          <a:prstGeom prst="ellipse">
            <a:avLst/>
          </a:prstGeom>
          <a:solidFill>
            <a:srgbClr val="FF99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it-IT" sz="2400" b="1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34" name="Oval 15"/>
          <p:cNvSpPr>
            <a:spLocks noChangeAspect="1" noChangeArrowheads="1"/>
          </p:cNvSpPr>
          <p:nvPr/>
        </p:nvSpPr>
        <p:spPr bwMode="auto">
          <a:xfrm>
            <a:off x="1619672" y="2888944"/>
            <a:ext cx="36000" cy="36000"/>
          </a:xfrm>
          <a:prstGeom prst="ellipse">
            <a:avLst/>
          </a:prstGeom>
          <a:solidFill>
            <a:srgbClr val="FF99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it-IT" sz="2400" b="1">
              <a:solidFill>
                <a:prstClr val="black"/>
              </a:solidFill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8673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371" name="Text Box 3"/>
          <p:cNvSpPr txBox="1">
            <a:spLocks noChangeArrowheads="1"/>
          </p:cNvSpPr>
          <p:nvPr/>
        </p:nvSpPr>
        <p:spPr bwMode="auto">
          <a:xfrm>
            <a:off x="0" y="612552"/>
            <a:ext cx="91440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>
              <a:defRPr/>
            </a:pPr>
            <a:r>
              <a:rPr lang="it-IT" sz="3200" b="1" dirty="0">
                <a:ln w="1905"/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  <a:t>Trapianti di INTESTINO – Anni </a:t>
            </a:r>
            <a:r>
              <a:rPr lang="it-IT" sz="3200" b="1" dirty="0" smtClean="0">
                <a:ln w="1905"/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  <a:t>2002-2013*</a:t>
            </a:r>
            <a:endParaRPr lang="it-IT" sz="3200" b="1" dirty="0">
              <a:ln w="1905"/>
              <a:solidFill>
                <a:schemeClr val="tx1">
                  <a:lumMod val="95000"/>
                  <a:lumOff val="5000"/>
                </a:schemeClr>
              </a:solidFill>
              <a:latin typeface="+mn-lt"/>
            </a:endParaRPr>
          </a:p>
        </p:txBody>
      </p:sp>
      <p:graphicFrame>
        <p:nvGraphicFramePr>
          <p:cNvPr id="6" name="Grafico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43394716"/>
              </p:ext>
            </p:extLst>
          </p:nvPr>
        </p:nvGraphicFramePr>
        <p:xfrm>
          <a:off x="858044" y="2204864"/>
          <a:ext cx="7458371" cy="406107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495098" y="1916832"/>
            <a:ext cx="8072494" cy="32932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eaLnBrk="0" hangingPunct="0">
              <a:defRPr/>
            </a:pPr>
            <a:endParaRPr lang="it-IT" sz="4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Arial Black" pitchFamily="34" charset="0"/>
            </a:endParaRPr>
          </a:p>
          <a:p>
            <a:pPr algn="ctr" eaLnBrk="0" hangingPunct="0">
              <a:defRPr/>
            </a:pPr>
            <a:r>
              <a:rPr lang="it-IT" sz="6600" b="1" dirty="0" smtClean="0">
                <a:ln w="18000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</a:rPr>
              <a:t>Liste di attesa al</a:t>
            </a:r>
            <a:endParaRPr lang="it-IT" sz="6600" b="1" dirty="0" smtClean="0">
              <a:ln w="18000">
                <a:solidFill>
                  <a:schemeClr val="tx1"/>
                </a:solidFill>
                <a:prstDash val="solid"/>
                <a:miter lim="800000"/>
              </a:ln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algn="ctr" eaLnBrk="0" hangingPunct="0">
              <a:defRPr/>
            </a:pPr>
            <a:r>
              <a:rPr lang="it-IT" sz="6600" b="1" dirty="0" smtClean="0">
                <a:ln w="18000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</a:rPr>
              <a:t> 31 </a:t>
            </a:r>
            <a:r>
              <a:rPr lang="it-IT" sz="6600" b="1" dirty="0" smtClean="0">
                <a:ln w="18000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tx1">
                    <a:lumMod val="85000"/>
                    <a:lumOff val="15000"/>
                  </a:schemeClr>
                </a:solidFill>
              </a:rPr>
              <a:t>Dicembre </a:t>
            </a:r>
            <a:r>
              <a:rPr lang="it-IT" sz="6600" b="1" dirty="0" smtClean="0">
                <a:ln w="18000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</a:rPr>
              <a:t>2013</a:t>
            </a:r>
          </a:p>
          <a:p>
            <a:pPr algn="ctr" eaLnBrk="0" hangingPunct="0">
              <a:defRPr/>
            </a:pPr>
            <a:endParaRPr lang="it-IT" sz="32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Tabell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80496200"/>
              </p:ext>
            </p:extLst>
          </p:nvPr>
        </p:nvGraphicFramePr>
        <p:xfrm>
          <a:off x="323528" y="2708920"/>
          <a:ext cx="1944218" cy="1828800"/>
        </p:xfrm>
        <a:graphic>
          <a:graphicData uri="http://schemas.openxmlformats.org/drawingml/2006/table">
            <a:tbl>
              <a:tblPr firstRow="1" bandRow="1"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tableStyleId>{5940675A-B579-460E-94D1-54222C63F5DA}</a:tableStyleId>
              </a:tblPr>
              <a:tblGrid>
                <a:gridCol w="1215137"/>
                <a:gridCol w="729081"/>
              </a:tblGrid>
              <a:tr h="300033">
                <a:tc>
                  <a:txBody>
                    <a:bodyPr/>
                    <a:lstStyle/>
                    <a:p>
                      <a:r>
                        <a:rPr lang="it-IT" sz="1400" b="1" dirty="0" smtClean="0">
                          <a:solidFill>
                            <a:schemeClr val="tx1"/>
                          </a:solidFill>
                        </a:rPr>
                        <a:t>Rene</a:t>
                      </a:r>
                      <a:endParaRPr lang="it-IT" sz="1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it-IT" sz="1400" b="1" dirty="0" smtClean="0">
                          <a:solidFill>
                            <a:schemeClr val="tx1"/>
                          </a:solidFill>
                        </a:rPr>
                        <a:t>6707</a:t>
                      </a:r>
                      <a:r>
                        <a:rPr lang="it-IT" sz="1100" b="1" dirty="0" smtClean="0">
                          <a:solidFill>
                            <a:schemeClr val="tx1"/>
                          </a:solidFill>
                        </a:rPr>
                        <a:t>**</a:t>
                      </a:r>
                      <a:endParaRPr lang="it-IT" sz="11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00033">
                <a:tc>
                  <a:txBody>
                    <a:bodyPr/>
                    <a:lstStyle/>
                    <a:p>
                      <a:r>
                        <a:rPr lang="it-IT" sz="1400" b="1" dirty="0" smtClean="0">
                          <a:solidFill>
                            <a:schemeClr val="tx1"/>
                          </a:solidFill>
                        </a:rPr>
                        <a:t>Fegato</a:t>
                      </a:r>
                      <a:endParaRPr lang="it-IT" sz="1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it-IT" sz="1400" b="1" dirty="0" smtClean="0">
                          <a:solidFill>
                            <a:schemeClr val="tx1"/>
                          </a:solidFill>
                        </a:rPr>
                        <a:t>  1001</a:t>
                      </a:r>
                      <a:endParaRPr lang="it-IT" sz="1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00033">
                <a:tc>
                  <a:txBody>
                    <a:bodyPr/>
                    <a:lstStyle/>
                    <a:p>
                      <a:r>
                        <a:rPr lang="it-IT" sz="1400" b="1" dirty="0" smtClean="0">
                          <a:solidFill>
                            <a:schemeClr val="tx1"/>
                          </a:solidFill>
                        </a:rPr>
                        <a:t>Cuore</a:t>
                      </a:r>
                      <a:endParaRPr lang="it-IT" sz="1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it-IT" sz="1400" b="1" dirty="0" smtClean="0">
                          <a:solidFill>
                            <a:schemeClr val="tx1"/>
                          </a:solidFill>
                        </a:rPr>
                        <a:t>  696</a:t>
                      </a:r>
                      <a:endParaRPr lang="it-IT" sz="1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00033">
                <a:tc>
                  <a:txBody>
                    <a:bodyPr/>
                    <a:lstStyle/>
                    <a:p>
                      <a:r>
                        <a:rPr lang="it-IT" sz="1400" b="1" dirty="0" smtClean="0">
                          <a:solidFill>
                            <a:schemeClr val="tx1"/>
                          </a:solidFill>
                        </a:rPr>
                        <a:t>Polmone</a:t>
                      </a:r>
                      <a:endParaRPr lang="it-IT" sz="1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it-IT" sz="1400" b="1" dirty="0" smtClean="0">
                          <a:solidFill>
                            <a:schemeClr val="tx1"/>
                          </a:solidFill>
                        </a:rPr>
                        <a:t>  360</a:t>
                      </a:r>
                      <a:endParaRPr lang="it-IT" sz="1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00033">
                <a:tc>
                  <a:txBody>
                    <a:bodyPr/>
                    <a:lstStyle/>
                    <a:p>
                      <a:r>
                        <a:rPr lang="it-IT" sz="1400" b="1" dirty="0" smtClean="0">
                          <a:solidFill>
                            <a:schemeClr val="tx1"/>
                          </a:solidFill>
                        </a:rPr>
                        <a:t>Pancreas</a:t>
                      </a:r>
                      <a:endParaRPr lang="it-IT" sz="1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it-IT" sz="1400" b="1" dirty="0" smtClean="0">
                          <a:solidFill>
                            <a:schemeClr val="tx1"/>
                          </a:solidFill>
                        </a:rPr>
                        <a:t>  201</a:t>
                      </a:r>
                      <a:endParaRPr lang="it-IT" sz="1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00033">
                <a:tc>
                  <a:txBody>
                    <a:bodyPr/>
                    <a:lstStyle/>
                    <a:p>
                      <a:r>
                        <a:rPr lang="it-IT" sz="1400" b="1" dirty="0" smtClean="0">
                          <a:solidFill>
                            <a:schemeClr val="tx1"/>
                          </a:solidFill>
                        </a:rPr>
                        <a:t>Intestino</a:t>
                      </a:r>
                      <a:endParaRPr lang="it-IT" sz="1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it-IT" sz="1400" b="1" dirty="0" smtClean="0">
                          <a:solidFill>
                            <a:schemeClr val="tx1"/>
                          </a:solidFill>
                        </a:rPr>
                        <a:t>    26</a:t>
                      </a:r>
                      <a:endParaRPr lang="it-IT" sz="1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3" name="Rettangolo 2"/>
          <p:cNvSpPr/>
          <p:nvPr/>
        </p:nvSpPr>
        <p:spPr>
          <a:xfrm>
            <a:off x="827584" y="1268760"/>
            <a:ext cx="7560840" cy="129614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2000" b="1" dirty="0" smtClean="0">
                <a:solidFill>
                  <a:srgbClr val="002060"/>
                </a:solidFill>
              </a:rPr>
              <a:t>PAZIENTI in lista  d’attesa in ITALIA al 31/12/2013 : </a:t>
            </a:r>
          </a:p>
          <a:p>
            <a:pPr algn="ctr"/>
            <a:endParaRPr lang="it-IT" dirty="0"/>
          </a:p>
        </p:txBody>
      </p:sp>
      <p:sp>
        <p:nvSpPr>
          <p:cNvPr id="24" name="Rettangolo arrotondato 23"/>
          <p:cNvSpPr/>
          <p:nvPr/>
        </p:nvSpPr>
        <p:spPr>
          <a:xfrm>
            <a:off x="3779912" y="1988840"/>
            <a:ext cx="1080120" cy="432048"/>
          </a:xfrm>
          <a:prstGeom prst="round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3200" b="1" dirty="0" smtClean="0">
                <a:solidFill>
                  <a:schemeClr val="tx2"/>
                </a:solidFill>
              </a:rPr>
              <a:t>8828</a:t>
            </a:r>
            <a:endParaRPr lang="it-IT" sz="3200" b="1" dirty="0">
              <a:solidFill>
                <a:schemeClr val="tx2"/>
              </a:solidFill>
            </a:endParaRPr>
          </a:p>
        </p:txBody>
      </p:sp>
      <p:graphicFrame>
        <p:nvGraphicFramePr>
          <p:cNvPr id="2" name="Grafico 1"/>
          <p:cNvGraphicFramePr/>
          <p:nvPr>
            <p:extLst>
              <p:ext uri="{D42A27DB-BD31-4B8C-83A1-F6EECF244321}">
                <p14:modId xmlns:p14="http://schemas.microsoft.com/office/powerpoint/2010/main" val="1510210694"/>
              </p:ext>
            </p:extLst>
          </p:nvPr>
        </p:nvGraphicFramePr>
        <p:xfrm>
          <a:off x="2555776" y="2636912"/>
          <a:ext cx="5760640" cy="35283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CasellaDiTesto 5"/>
          <p:cNvSpPr txBox="1"/>
          <p:nvPr/>
        </p:nvSpPr>
        <p:spPr>
          <a:xfrm>
            <a:off x="408795" y="5090175"/>
            <a:ext cx="1566113" cy="715089"/>
          </a:xfrm>
          <a:prstGeom prst="bracketPair">
            <a:avLst/>
          </a:prstGeom>
          <a:noFill/>
          <a:ln w="12700">
            <a:solidFill>
              <a:schemeClr val="accent1">
                <a:shade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pPr algn="ctr"/>
            <a:r>
              <a:rPr lang="it-IT" b="1" dirty="0" smtClean="0"/>
              <a:t>Iscrizioni rene</a:t>
            </a:r>
          </a:p>
          <a:p>
            <a:pPr algn="ctr"/>
            <a:r>
              <a:rPr lang="it-IT" b="1" dirty="0" smtClean="0"/>
              <a:t>8480**</a:t>
            </a:r>
            <a:endParaRPr lang="it-IT" b="1" dirty="0"/>
          </a:p>
        </p:txBody>
      </p:sp>
      <p:cxnSp>
        <p:nvCxnSpPr>
          <p:cNvPr id="17" name="Connettore 2 16"/>
          <p:cNvCxnSpPr/>
          <p:nvPr/>
        </p:nvCxnSpPr>
        <p:spPr>
          <a:xfrm flipH="1">
            <a:off x="2267746" y="5229200"/>
            <a:ext cx="1728190" cy="0"/>
          </a:xfrm>
          <a:prstGeom prst="straightConnector1">
            <a:avLst/>
          </a:prstGeom>
          <a:ln w="25400">
            <a:solidFill>
              <a:schemeClr val="accent3">
                <a:lumMod val="50000"/>
              </a:schemeClr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CasellaDiTesto 24"/>
          <p:cNvSpPr txBox="1"/>
          <p:nvPr/>
        </p:nvSpPr>
        <p:spPr>
          <a:xfrm>
            <a:off x="107504" y="5733256"/>
            <a:ext cx="25922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200" b="1" i="1" dirty="0" smtClean="0"/>
              <a:t>** Per il rene ogni paziente può avere  più di una iscrizione</a:t>
            </a:r>
            <a:endParaRPr lang="it-IT" sz="1200" b="1" i="1" dirty="0"/>
          </a:p>
        </p:txBody>
      </p:sp>
      <p:sp>
        <p:nvSpPr>
          <p:cNvPr id="8" name="Text Box 2"/>
          <p:cNvSpPr txBox="1">
            <a:spLocks noChangeArrowheads="1"/>
          </p:cNvSpPr>
          <p:nvPr/>
        </p:nvSpPr>
        <p:spPr bwMode="auto">
          <a:xfrm>
            <a:off x="1043608" y="611977"/>
            <a:ext cx="7344816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>
              <a:defRPr/>
            </a:pPr>
            <a:r>
              <a:rPr lang="it-IT" sz="3200" b="1" dirty="0">
                <a:ln w="1905"/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rPr>
              <a:t>Liste di Attesa al </a:t>
            </a:r>
            <a:r>
              <a:rPr lang="it-IT" sz="3200" b="1" dirty="0" smtClean="0">
                <a:ln w="1905"/>
                <a:solidFill>
                  <a:schemeClr val="tx1">
                    <a:lumMod val="95000"/>
                    <a:lumOff val="5000"/>
                  </a:schemeClr>
                </a:solidFill>
              </a:rPr>
              <a:t>31 Dicembre </a:t>
            </a:r>
            <a:r>
              <a:rPr lang="it-IT" sz="3200" b="1" dirty="0" smtClean="0">
                <a:ln w="1905"/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rPr>
              <a:t>2013*</a:t>
            </a:r>
            <a:endParaRPr lang="it-IT" sz="3200" b="1" dirty="0">
              <a:ln w="1905"/>
              <a:solidFill>
                <a:schemeClr val="tx1">
                  <a:lumMod val="95000"/>
                  <a:lumOff val="5000"/>
                </a:schemeClr>
              </a:solidFill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2"/>
          <p:cNvSpPr txBox="1"/>
          <p:nvPr/>
        </p:nvSpPr>
        <p:spPr>
          <a:xfrm>
            <a:off x="1043604" y="611980"/>
            <a:ext cx="7344817" cy="58477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it-IT" sz="3200" b="1" i="0" u="none" strike="noStrike" kern="1200" cap="none" spc="0" baseline="0" dirty="0">
                <a:solidFill>
                  <a:srgbClr val="0D0D0D"/>
                </a:solidFill>
                <a:uFillTx/>
                <a:latin typeface="Calibri"/>
              </a:rPr>
              <a:t>Andamento Liste di Attesa 2002 -</a:t>
            </a:r>
            <a:r>
              <a:rPr lang="it-IT" sz="3200" b="1" i="0" u="none" strike="noStrike" kern="1200" cap="none" spc="0" baseline="0" dirty="0" smtClean="0">
                <a:solidFill>
                  <a:srgbClr val="0D0D0D"/>
                </a:solidFill>
                <a:uFillTx/>
                <a:latin typeface="Calibri"/>
              </a:rPr>
              <a:t>2013*</a:t>
            </a:r>
            <a:endParaRPr lang="it-IT" sz="3200" b="1" i="0" u="none" strike="noStrike" kern="1200" cap="none" spc="0" baseline="0" dirty="0">
              <a:solidFill>
                <a:srgbClr val="0D0D0D"/>
              </a:solidFill>
              <a:uFillTx/>
              <a:latin typeface="Calibri"/>
            </a:endParaRPr>
          </a:p>
        </p:txBody>
      </p:sp>
      <p:sp>
        <p:nvSpPr>
          <p:cNvPr id="5" name="Text Box 4"/>
          <p:cNvSpPr txBox="1"/>
          <p:nvPr/>
        </p:nvSpPr>
        <p:spPr>
          <a:xfrm>
            <a:off x="2627784" y="1196748"/>
            <a:ext cx="3857625" cy="461964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it-IT" sz="2400" b="1" i="1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Pazienti iscritti in lista  </a:t>
            </a:r>
          </a:p>
        </p:txBody>
      </p:sp>
      <p:graphicFrame>
        <p:nvGraphicFramePr>
          <p:cNvPr id="6" name="Grafico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33463673"/>
              </p:ext>
            </p:extLst>
          </p:nvPr>
        </p:nvGraphicFramePr>
        <p:xfrm>
          <a:off x="1259632" y="1772816"/>
          <a:ext cx="6984776" cy="23042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9" name="Grafico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81818860"/>
              </p:ext>
            </p:extLst>
          </p:nvPr>
        </p:nvGraphicFramePr>
        <p:xfrm>
          <a:off x="1259633" y="3573016"/>
          <a:ext cx="7056784" cy="29592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18078793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uppo 9"/>
          <p:cNvGrpSpPr/>
          <p:nvPr/>
        </p:nvGrpSpPr>
        <p:grpSpPr>
          <a:xfrm>
            <a:off x="285604" y="1398400"/>
            <a:ext cx="1584176" cy="570260"/>
            <a:chOff x="202755" y="1268760"/>
            <a:chExt cx="1584176" cy="570260"/>
          </a:xfrm>
        </p:grpSpPr>
        <p:sp>
          <p:nvSpPr>
            <p:cNvPr id="3" name="Rettangolo arrotondato 2"/>
            <p:cNvSpPr>
              <a:spLocks noChangeArrowheads="1"/>
            </p:cNvSpPr>
            <p:nvPr/>
          </p:nvSpPr>
          <p:spPr bwMode="auto">
            <a:xfrm>
              <a:off x="202755" y="1283395"/>
              <a:ext cx="1584176" cy="555625"/>
            </a:xfrm>
            <a:prstGeom prst="roundRect">
              <a:avLst>
                <a:gd name="adj" fmla="val 16667"/>
              </a:avLst>
            </a:prstGeom>
            <a:solidFill>
              <a:schemeClr val="bg1"/>
            </a:solidFill>
            <a:ln w="25400" algn="ctr">
              <a:solidFill>
                <a:schemeClr val="accent3">
                  <a:lumMod val="50000"/>
                </a:schemeClr>
              </a:solidFill>
              <a:round/>
              <a:headEnd/>
              <a:tailEnd/>
            </a:ln>
            <a:effectLst>
              <a:outerShdw dist="38100" dir="2700000" algn="tl" rotWithShape="0">
                <a:srgbClr val="000000">
                  <a:alpha val="39999"/>
                </a:srgbClr>
              </a:outerShdw>
            </a:effectLst>
          </p:spPr>
          <p:txBody>
            <a:bodyPr anchor="ctr"/>
            <a:lstStyle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it-IT" dirty="0">
                <a:solidFill>
                  <a:schemeClr val="accent3">
                    <a:lumMod val="50000"/>
                  </a:schemeClr>
                </a:solidFill>
              </a:endParaRPr>
            </a:p>
          </p:txBody>
        </p:sp>
        <p:sp>
          <p:nvSpPr>
            <p:cNvPr id="4" name="Rettangolo 3"/>
            <p:cNvSpPr/>
            <p:nvPr/>
          </p:nvSpPr>
          <p:spPr>
            <a:xfrm>
              <a:off x="221805" y="1268760"/>
              <a:ext cx="1525502" cy="523875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it-IT" sz="2800" b="1" dirty="0">
                  <a:solidFill>
                    <a:schemeClr val="accent3">
                      <a:lumMod val="50000"/>
                    </a:schemeClr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+mn-lt"/>
                </a:rPr>
                <a:t>Rene </a:t>
              </a:r>
              <a:endParaRPr lang="it-IT" sz="2800" dirty="0">
                <a:solidFill>
                  <a:schemeClr val="accent3">
                    <a:lumMod val="50000"/>
                  </a:schemeClr>
                </a:solidFill>
                <a:latin typeface="+mn-lt"/>
              </a:endParaRPr>
            </a:p>
          </p:txBody>
        </p:sp>
      </p:grpSp>
      <p:sp>
        <p:nvSpPr>
          <p:cNvPr id="7" name="Rectangle 8"/>
          <p:cNvSpPr>
            <a:spLocks noChangeArrowheads="1"/>
          </p:cNvSpPr>
          <p:nvPr/>
        </p:nvSpPr>
        <p:spPr bwMode="auto">
          <a:xfrm>
            <a:off x="2254570" y="2562622"/>
            <a:ext cx="4896544" cy="723766"/>
          </a:xfrm>
          <a:prstGeom prst="round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bg1"/>
            </a:solidFill>
            <a:headEnd/>
            <a:tailEnd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it-IT" sz="1200" b="1" i="1" u="none" dirty="0" smtClean="0">
                <a:solidFill>
                  <a:schemeClr val="bg1"/>
                </a:solidFill>
              </a:rPr>
              <a:t>TOTALE PAZIENTI nel </a:t>
            </a:r>
            <a:r>
              <a:rPr lang="it-IT" sz="1200" b="1" i="1" dirty="0">
                <a:solidFill>
                  <a:schemeClr val="bg1"/>
                </a:solidFill>
              </a:rPr>
              <a:t>periodo </a:t>
            </a:r>
            <a:r>
              <a:rPr lang="it-IT" sz="1200" b="1" i="1" dirty="0" smtClean="0">
                <a:solidFill>
                  <a:schemeClr val="bg1"/>
                </a:solidFill>
              </a:rPr>
              <a:t>dal 1/1/2013 </a:t>
            </a:r>
            <a:r>
              <a:rPr lang="it-IT" sz="1200" b="1" i="1" dirty="0">
                <a:solidFill>
                  <a:schemeClr val="bg1"/>
                </a:solidFill>
              </a:rPr>
              <a:t>al </a:t>
            </a:r>
            <a:r>
              <a:rPr lang="it-IT" sz="1200" b="1" i="1" dirty="0" smtClean="0">
                <a:solidFill>
                  <a:schemeClr val="bg1"/>
                </a:solidFill>
              </a:rPr>
              <a:t>31/12/2013</a:t>
            </a:r>
            <a:endParaRPr lang="it-IT" sz="1200" b="1" i="1" dirty="0">
              <a:solidFill>
                <a:schemeClr val="bg1"/>
              </a:solidFill>
            </a:endParaRPr>
          </a:p>
          <a:p>
            <a:pPr algn="ctr">
              <a:defRPr/>
            </a:pPr>
            <a:endParaRPr lang="it-IT" sz="500" b="1" u="none" dirty="0" smtClean="0">
              <a:solidFill>
                <a:schemeClr val="bg1"/>
              </a:solidFill>
            </a:endParaRPr>
          </a:p>
          <a:p>
            <a:pPr algn="ctr">
              <a:defRPr/>
            </a:pPr>
            <a:r>
              <a:rPr lang="it-IT" sz="2400" b="1" u="none" dirty="0" smtClean="0">
                <a:solidFill>
                  <a:schemeClr val="bg1"/>
                </a:solidFill>
              </a:rPr>
              <a:t>8700</a:t>
            </a:r>
            <a:endParaRPr lang="it-IT" sz="2400" b="1" u="none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28" name="Rectangle 8"/>
          <p:cNvSpPr>
            <a:spLocks noChangeArrowheads="1"/>
          </p:cNvSpPr>
          <p:nvPr/>
        </p:nvSpPr>
        <p:spPr bwMode="auto">
          <a:xfrm>
            <a:off x="161780" y="3792249"/>
            <a:ext cx="1667020" cy="931573"/>
          </a:xfrm>
          <a:prstGeom prst="foldedCorner">
            <a:avLst/>
          </a:prstGeom>
          <a:solidFill>
            <a:schemeClr val="lt1"/>
          </a:solidFill>
          <a:ln w="12700">
            <a:solidFill>
              <a:schemeClr val="accent3">
                <a:lumMod val="75000"/>
              </a:schemeClr>
            </a:solidFill>
            <a:prstDash val="solid"/>
            <a:headEnd/>
            <a:tailE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endParaRPr lang="it-IT" sz="1200" b="1" i="1" dirty="0" smtClean="0">
              <a:ln w="12700">
                <a:noFill/>
                <a:prstDash val="solid"/>
              </a:ln>
              <a:solidFill>
                <a:schemeClr val="tx1"/>
              </a:solidFill>
            </a:endParaRPr>
          </a:p>
          <a:p>
            <a:pPr>
              <a:defRPr/>
            </a:pPr>
            <a:r>
              <a:rPr lang="it-IT" sz="1200" b="1" i="1" dirty="0" smtClean="0">
                <a:ln w="12700">
                  <a:noFill/>
                  <a:prstDash val="solid"/>
                </a:ln>
                <a:solidFill>
                  <a:schemeClr val="tx1"/>
                </a:solidFill>
              </a:rPr>
              <a:t>Tempo medio di attesa in lista: </a:t>
            </a:r>
            <a:r>
              <a:rPr lang="it-IT" sz="1600" b="1" i="1" dirty="0" smtClean="0">
                <a:ln w="12700">
                  <a:noFill/>
                  <a:prstDash val="solid"/>
                </a:ln>
                <a:solidFill>
                  <a:schemeClr val="tx1"/>
                </a:solidFill>
              </a:rPr>
              <a:t>3,1 anni</a:t>
            </a:r>
          </a:p>
        </p:txBody>
      </p:sp>
      <p:sp>
        <p:nvSpPr>
          <p:cNvPr id="29" name="Rectangle 8"/>
          <p:cNvSpPr>
            <a:spLocks noChangeArrowheads="1"/>
          </p:cNvSpPr>
          <p:nvPr/>
        </p:nvSpPr>
        <p:spPr bwMode="auto">
          <a:xfrm>
            <a:off x="1778930" y="3755516"/>
            <a:ext cx="2919946" cy="659335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75000"/>
              </a:schemeClr>
            </a:solidFill>
            <a:headEnd/>
            <a:tailEnd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it-IT" sz="1200" b="1" i="1" u="none" dirty="0" smtClean="0">
                <a:solidFill>
                  <a:schemeClr val="accent3">
                    <a:lumMod val="50000"/>
                  </a:schemeClr>
                </a:solidFill>
              </a:rPr>
              <a:t>Pazienti ancora iscritti al 31/12/2013</a:t>
            </a:r>
            <a:endParaRPr lang="it-IT" sz="1200" i="1" dirty="0" smtClean="0">
              <a:solidFill>
                <a:schemeClr val="accent3">
                  <a:lumMod val="50000"/>
                </a:schemeClr>
              </a:solidFill>
            </a:endParaRPr>
          </a:p>
          <a:p>
            <a:pPr algn="ctr">
              <a:defRPr/>
            </a:pPr>
            <a:r>
              <a:rPr lang="it-IT" u="none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it-IT" sz="2000" b="1" u="none" dirty="0" smtClean="0">
                <a:solidFill>
                  <a:schemeClr val="accent3">
                    <a:lumMod val="50000"/>
                  </a:schemeClr>
                </a:solidFill>
              </a:rPr>
              <a:t>6707</a:t>
            </a:r>
            <a:endParaRPr lang="it-IT" sz="2000" b="1" u="none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solidFill>
                <a:schemeClr val="accent3">
                  <a:lumMod val="50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30" name="Freccia a destra con strisce 29"/>
          <p:cNvSpPr/>
          <p:nvPr/>
        </p:nvSpPr>
        <p:spPr>
          <a:xfrm rot="5400000">
            <a:off x="3095721" y="3392740"/>
            <a:ext cx="288032" cy="211973"/>
          </a:xfrm>
          <a:prstGeom prst="stripedRightArrow">
            <a:avLst/>
          </a:prstGeom>
          <a:solidFill>
            <a:schemeClr val="bg1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1" name="Rectangle 8"/>
          <p:cNvSpPr>
            <a:spLocks noChangeArrowheads="1"/>
          </p:cNvSpPr>
          <p:nvPr/>
        </p:nvSpPr>
        <p:spPr bwMode="auto">
          <a:xfrm>
            <a:off x="5386358" y="3734210"/>
            <a:ext cx="1773598" cy="970563"/>
          </a:xfrm>
          <a:prstGeom prst="roundRect">
            <a:avLst/>
          </a:prstGeom>
          <a:ln w="63500">
            <a:solidFill>
              <a:schemeClr val="accent3">
                <a:lumMod val="75000"/>
              </a:schemeClr>
            </a:solidFill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it-IT" sz="1100" b="1" i="1" u="none" dirty="0" smtClean="0">
                <a:solidFill>
                  <a:schemeClr val="accent3">
                    <a:lumMod val="50000"/>
                  </a:schemeClr>
                </a:solidFill>
              </a:rPr>
              <a:t> Pazienti USCITI DI LISTA </a:t>
            </a:r>
            <a:r>
              <a:rPr lang="it-IT" sz="1100" b="1" i="1" dirty="0" smtClean="0">
                <a:solidFill>
                  <a:schemeClr val="accent3">
                    <a:lumMod val="50000"/>
                  </a:schemeClr>
                </a:solidFill>
              </a:rPr>
              <a:t>dal 1/1/2013 </a:t>
            </a:r>
            <a:r>
              <a:rPr lang="it-IT" sz="1100" b="1" i="1" dirty="0">
                <a:solidFill>
                  <a:schemeClr val="accent3">
                    <a:lumMod val="50000"/>
                  </a:schemeClr>
                </a:solidFill>
              </a:rPr>
              <a:t>al </a:t>
            </a:r>
            <a:r>
              <a:rPr lang="it-IT" sz="1100" b="1" i="1" dirty="0" smtClean="0">
                <a:solidFill>
                  <a:schemeClr val="accent3">
                    <a:lumMod val="50000"/>
                  </a:schemeClr>
                </a:solidFill>
              </a:rPr>
              <a:t>31/12/2013</a:t>
            </a:r>
            <a:endParaRPr lang="it-IT" sz="1100" b="1" i="1" dirty="0">
              <a:solidFill>
                <a:schemeClr val="accent3">
                  <a:lumMod val="50000"/>
                </a:schemeClr>
              </a:solidFill>
            </a:endParaRPr>
          </a:p>
          <a:p>
            <a:pPr algn="ctr">
              <a:defRPr/>
            </a:pPr>
            <a:r>
              <a:rPr lang="it-IT" sz="2400" b="1" u="none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it-IT" sz="2400" u="none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it-IT" sz="2400" b="1" u="none" dirty="0" smtClean="0">
                <a:solidFill>
                  <a:schemeClr val="accent3">
                    <a:lumMod val="50000"/>
                  </a:schemeClr>
                </a:solidFill>
              </a:rPr>
              <a:t>1993</a:t>
            </a:r>
            <a:endParaRPr lang="it-IT" sz="2400" b="1" u="none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solidFill>
                <a:schemeClr val="accent3">
                  <a:lumMod val="50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32" name="Rectangle 8"/>
          <p:cNvSpPr>
            <a:spLocks noChangeArrowheads="1"/>
          </p:cNvSpPr>
          <p:nvPr/>
        </p:nvSpPr>
        <p:spPr bwMode="auto">
          <a:xfrm>
            <a:off x="2369370" y="5586958"/>
            <a:ext cx="3492532" cy="827469"/>
          </a:xfrm>
          <a:prstGeom prst="foldedCorner">
            <a:avLst/>
          </a:prstGeom>
          <a:ln w="12700">
            <a:solidFill>
              <a:schemeClr val="accent3">
                <a:lumMod val="75000"/>
              </a:schemeClr>
            </a:solidFill>
            <a:headEnd/>
            <a:tailE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endParaRPr lang="it-IT" sz="1200" b="1" i="1" dirty="0" smtClean="0">
              <a:ln w="12700">
                <a:noFill/>
                <a:prstDash val="solid"/>
              </a:ln>
              <a:solidFill>
                <a:schemeClr val="tx1"/>
              </a:solidFill>
            </a:endParaRPr>
          </a:p>
          <a:p>
            <a:pPr>
              <a:defRPr/>
            </a:pPr>
            <a:r>
              <a:rPr lang="it-IT" sz="1200" b="1" i="1" dirty="0" smtClean="0">
                <a:ln w="12700">
                  <a:noFill/>
                  <a:prstDash val="solid"/>
                </a:ln>
                <a:solidFill>
                  <a:schemeClr val="tx1"/>
                </a:solidFill>
              </a:rPr>
              <a:t>Tempo media di attesa al trapianto:  </a:t>
            </a:r>
            <a:r>
              <a:rPr lang="it-IT" sz="1600" b="1" i="1" dirty="0" smtClean="0">
                <a:ln w="12700">
                  <a:noFill/>
                  <a:prstDash val="solid"/>
                </a:ln>
                <a:solidFill>
                  <a:schemeClr val="tx1"/>
                </a:solidFill>
              </a:rPr>
              <a:t>2,3 anni</a:t>
            </a:r>
            <a:endParaRPr lang="it-IT" sz="1400" b="1" i="1" dirty="0" smtClean="0">
              <a:ln w="12700">
                <a:noFill/>
                <a:prstDash val="solid"/>
              </a:ln>
              <a:solidFill>
                <a:schemeClr val="tx1"/>
              </a:solidFill>
            </a:endParaRPr>
          </a:p>
          <a:p>
            <a:pPr>
              <a:defRPr/>
            </a:pPr>
            <a:r>
              <a:rPr lang="it-IT" sz="1400" b="1" i="1" u="none" dirty="0" smtClean="0">
                <a:ln w="12700">
                  <a:noFill/>
                  <a:prstDash val="solid"/>
                </a:ln>
                <a:solidFill>
                  <a:schemeClr val="tx1"/>
                </a:solidFill>
              </a:rPr>
              <a:t>ISL*:  </a:t>
            </a:r>
            <a:r>
              <a:rPr lang="it-IT" sz="1600" b="1" i="1" dirty="0" smtClean="0">
                <a:ln w="12700">
                  <a:noFill/>
                  <a:prstDash val="solid"/>
                </a:ln>
                <a:solidFill>
                  <a:schemeClr val="tx1"/>
                </a:solidFill>
              </a:rPr>
              <a:t>22,1%</a:t>
            </a:r>
            <a:endParaRPr lang="it-IT" sz="1600" b="1" i="1" dirty="0">
              <a:ln w="12700">
                <a:noFill/>
                <a:prstDash val="solid"/>
              </a:ln>
              <a:solidFill>
                <a:schemeClr val="tx1"/>
              </a:solidFill>
            </a:endParaRPr>
          </a:p>
          <a:p>
            <a:pPr>
              <a:defRPr/>
            </a:pPr>
            <a:r>
              <a:rPr lang="it-IT" sz="1400" b="1" i="1" dirty="0" smtClean="0">
                <a:ln w="12700">
                  <a:noFill/>
                  <a:prstDash val="solid"/>
                </a:ln>
                <a:solidFill>
                  <a:schemeClr val="tx1"/>
                </a:solidFill>
              </a:rPr>
              <a:t>ISLT**: </a:t>
            </a:r>
            <a:r>
              <a:rPr lang="it-IT" sz="1600" b="1" i="1" dirty="0" smtClean="0">
                <a:ln w="12700">
                  <a:noFill/>
                  <a:prstDash val="solid"/>
                </a:ln>
                <a:solidFill>
                  <a:schemeClr val="tx1"/>
                </a:solidFill>
              </a:rPr>
              <a:t>17,2%</a:t>
            </a:r>
            <a:endParaRPr lang="it-IT" sz="1600" b="1" i="1" dirty="0">
              <a:ln w="12700">
                <a:noFill/>
                <a:prstDash val="solid"/>
              </a:ln>
              <a:solidFill>
                <a:schemeClr val="tx1"/>
              </a:solidFill>
            </a:endParaRPr>
          </a:p>
        </p:txBody>
      </p:sp>
      <p:sp>
        <p:nvSpPr>
          <p:cNvPr id="33" name="Rectangle 8"/>
          <p:cNvSpPr>
            <a:spLocks noChangeArrowheads="1"/>
          </p:cNvSpPr>
          <p:nvPr/>
        </p:nvSpPr>
        <p:spPr bwMode="auto">
          <a:xfrm>
            <a:off x="4179001" y="4907070"/>
            <a:ext cx="1682901" cy="701614"/>
          </a:xfrm>
          <a:prstGeom prst="roundRect">
            <a:avLst/>
          </a:prstGeom>
          <a:ln w="50800">
            <a:solidFill>
              <a:schemeClr val="accent3">
                <a:lumMod val="75000"/>
              </a:schemeClr>
            </a:solidFill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r">
              <a:defRPr/>
            </a:pPr>
            <a:r>
              <a:rPr lang="it-IT" sz="1400" b="1" u="none" dirty="0" smtClean="0">
                <a:solidFill>
                  <a:schemeClr val="accent3">
                    <a:lumMod val="50000"/>
                  </a:schemeClr>
                </a:solidFill>
              </a:rPr>
              <a:t>TRAPIANTI</a:t>
            </a:r>
            <a:r>
              <a:rPr lang="it-IT" sz="1400" b="1" u="none" dirty="0" smtClean="0">
                <a:solidFill>
                  <a:schemeClr val="accent3">
                    <a:lumMod val="75000"/>
                  </a:schemeClr>
                </a:solidFill>
              </a:rPr>
              <a:t>: </a:t>
            </a:r>
            <a:r>
              <a:rPr lang="it-IT" sz="2000" b="1" u="none" dirty="0" smtClean="0">
                <a:solidFill>
                  <a:schemeClr val="accent3">
                    <a:lumMod val="50000"/>
                  </a:schemeClr>
                </a:solidFill>
              </a:rPr>
              <a:t>1500</a:t>
            </a:r>
            <a:endParaRPr lang="it-IT" sz="2000" b="1" u="none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solidFill>
                <a:schemeClr val="accent3">
                  <a:lumMod val="50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34" name="Rectangle 8"/>
          <p:cNvSpPr>
            <a:spLocks noChangeArrowheads="1"/>
          </p:cNvSpPr>
          <p:nvPr/>
        </p:nvSpPr>
        <p:spPr bwMode="auto">
          <a:xfrm>
            <a:off x="6906638" y="6091014"/>
            <a:ext cx="1923037" cy="309640"/>
          </a:xfrm>
          <a:prstGeom prst="foldedCorner">
            <a:avLst/>
          </a:prstGeom>
          <a:ln w="12700">
            <a:solidFill>
              <a:schemeClr val="accent3">
                <a:lumMod val="75000"/>
              </a:schemeClr>
            </a:solidFill>
            <a:headEnd/>
            <a:tailE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it-IT" sz="1200" b="1" i="1" dirty="0" smtClean="0">
                <a:ln w="12700">
                  <a:noFill/>
                  <a:prstDash val="solid"/>
                </a:ln>
                <a:solidFill>
                  <a:schemeClr val="tx1"/>
                </a:solidFill>
              </a:rPr>
              <a:t>mortalità in lista: </a:t>
            </a:r>
            <a:r>
              <a:rPr lang="it-IT" sz="1600" b="1" i="1" dirty="0" smtClean="0">
                <a:ln w="12700">
                  <a:noFill/>
                  <a:prstDash val="solid"/>
                </a:ln>
                <a:solidFill>
                  <a:schemeClr val="tx1"/>
                </a:solidFill>
              </a:rPr>
              <a:t>1,5 %</a:t>
            </a:r>
          </a:p>
        </p:txBody>
      </p:sp>
      <p:sp>
        <p:nvSpPr>
          <p:cNvPr id="35" name="Rectangle 8"/>
          <p:cNvSpPr>
            <a:spLocks noChangeArrowheads="1"/>
          </p:cNvSpPr>
          <p:nvPr/>
        </p:nvSpPr>
        <p:spPr bwMode="auto">
          <a:xfrm>
            <a:off x="6881160" y="5803343"/>
            <a:ext cx="1264388" cy="297554"/>
          </a:xfrm>
          <a:prstGeom prst="roundRect">
            <a:avLst/>
          </a:prstGeom>
          <a:ln w="31750">
            <a:solidFill>
              <a:schemeClr val="accent3">
                <a:lumMod val="75000"/>
              </a:schemeClr>
            </a:solidFill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it-IT" sz="1200" b="1" u="none" dirty="0" smtClean="0"/>
              <a:t> </a:t>
            </a:r>
            <a:r>
              <a:rPr lang="it-IT" sz="1200" b="1" u="none" dirty="0" smtClean="0">
                <a:solidFill>
                  <a:schemeClr val="accent3">
                    <a:lumMod val="50000"/>
                  </a:schemeClr>
                </a:solidFill>
              </a:rPr>
              <a:t>DECESSI</a:t>
            </a:r>
            <a:r>
              <a:rPr lang="it-IT" sz="1200" b="1" u="none" dirty="0" smtClean="0">
                <a:solidFill>
                  <a:schemeClr val="accent3">
                    <a:lumMod val="75000"/>
                  </a:schemeClr>
                </a:solidFill>
              </a:rPr>
              <a:t>: </a:t>
            </a:r>
            <a:r>
              <a:rPr lang="it-IT" b="1" dirty="0" smtClean="0">
                <a:solidFill>
                  <a:schemeClr val="accent3">
                    <a:lumMod val="50000"/>
                  </a:schemeClr>
                </a:solidFill>
              </a:rPr>
              <a:t>133</a:t>
            </a:r>
            <a:endParaRPr lang="it-IT" b="1" u="none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solidFill>
                <a:schemeClr val="accent3">
                  <a:lumMod val="50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36" name="Rectangle 8"/>
          <p:cNvSpPr>
            <a:spLocks noChangeArrowheads="1"/>
          </p:cNvSpPr>
          <p:nvPr/>
        </p:nvSpPr>
        <p:spPr bwMode="auto">
          <a:xfrm>
            <a:off x="6862657" y="5154910"/>
            <a:ext cx="1264388" cy="514146"/>
          </a:xfrm>
          <a:prstGeom prst="roundRect">
            <a:avLst/>
          </a:prstGeom>
          <a:ln w="38100">
            <a:solidFill>
              <a:schemeClr val="accent3">
                <a:lumMod val="75000"/>
              </a:schemeClr>
            </a:solidFill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it-IT" sz="1400" b="1" u="none" dirty="0" smtClean="0"/>
              <a:t> </a:t>
            </a:r>
            <a:r>
              <a:rPr lang="it-IT" sz="1400" b="1" u="none" dirty="0" smtClean="0">
                <a:solidFill>
                  <a:schemeClr val="accent3">
                    <a:lumMod val="50000"/>
                  </a:schemeClr>
                </a:solidFill>
              </a:rPr>
              <a:t>Altra causa</a:t>
            </a:r>
            <a:r>
              <a:rPr lang="it-IT" sz="1400" b="1" u="none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it-IT" sz="2000" b="1" dirty="0" smtClean="0">
                <a:solidFill>
                  <a:schemeClr val="accent3">
                    <a:lumMod val="50000"/>
                  </a:schemeClr>
                </a:solidFill>
              </a:rPr>
              <a:t>360</a:t>
            </a:r>
            <a:endParaRPr lang="it-IT" sz="2000" b="1" u="none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solidFill>
                <a:schemeClr val="accent3">
                  <a:lumMod val="50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cxnSp>
        <p:nvCxnSpPr>
          <p:cNvPr id="41" name="Connettore 2 40"/>
          <p:cNvCxnSpPr/>
          <p:nvPr/>
        </p:nvCxnSpPr>
        <p:spPr>
          <a:xfrm>
            <a:off x="6329118" y="5946998"/>
            <a:ext cx="416170" cy="0"/>
          </a:xfrm>
          <a:prstGeom prst="straightConnector1">
            <a:avLst/>
          </a:prstGeom>
          <a:ln w="31750">
            <a:solidFill>
              <a:schemeClr val="accent3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Connettore 1 36"/>
          <p:cNvCxnSpPr/>
          <p:nvPr/>
        </p:nvCxnSpPr>
        <p:spPr>
          <a:xfrm>
            <a:off x="6326845" y="4735395"/>
            <a:ext cx="0" cy="1216725"/>
          </a:xfrm>
          <a:prstGeom prst="line">
            <a:avLst/>
          </a:prstGeom>
          <a:ln w="31750">
            <a:solidFill>
              <a:schemeClr val="accent3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Connettore 2 38"/>
          <p:cNvCxnSpPr/>
          <p:nvPr/>
        </p:nvCxnSpPr>
        <p:spPr>
          <a:xfrm>
            <a:off x="6326845" y="5403480"/>
            <a:ext cx="442820" cy="8503"/>
          </a:xfrm>
          <a:prstGeom prst="straightConnector1">
            <a:avLst/>
          </a:prstGeom>
          <a:ln w="31750">
            <a:solidFill>
              <a:schemeClr val="accent3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Connettore 2 39"/>
          <p:cNvCxnSpPr/>
          <p:nvPr/>
        </p:nvCxnSpPr>
        <p:spPr>
          <a:xfrm flipH="1">
            <a:off x="5964895" y="5082902"/>
            <a:ext cx="361950" cy="0"/>
          </a:xfrm>
          <a:prstGeom prst="straightConnector1">
            <a:avLst/>
          </a:prstGeom>
          <a:ln w="31750">
            <a:solidFill>
              <a:schemeClr val="accent3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Freccia a destra con strisce 44"/>
          <p:cNvSpPr/>
          <p:nvPr/>
        </p:nvSpPr>
        <p:spPr>
          <a:xfrm rot="5400000">
            <a:off x="6124107" y="3401976"/>
            <a:ext cx="288032" cy="211973"/>
          </a:xfrm>
          <a:prstGeom prst="stripedRightArrow">
            <a:avLst/>
          </a:prstGeom>
          <a:solidFill>
            <a:schemeClr val="bg1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3" name="Text Box 4"/>
          <p:cNvSpPr txBox="1">
            <a:spLocks noChangeArrowheads="1"/>
          </p:cNvSpPr>
          <p:nvPr/>
        </p:nvSpPr>
        <p:spPr bwMode="auto">
          <a:xfrm>
            <a:off x="-1" y="6495727"/>
            <a:ext cx="401128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it-IT" sz="1200" b="1" i="1" dirty="0" smtClean="0">
                <a:latin typeface="Calibri" pitchFamily="34" charset="0"/>
              </a:rPr>
              <a:t>*ISL: numero TX/Numero iscritti inizio anno</a:t>
            </a:r>
          </a:p>
          <a:p>
            <a:r>
              <a:rPr lang="it-IT" sz="1200" b="1" i="1" dirty="0" smtClean="0">
                <a:latin typeface="Calibri" pitchFamily="34" charset="0"/>
              </a:rPr>
              <a:t>**ISLT: numero TX/(Numero iscritti inizio </a:t>
            </a:r>
            <a:r>
              <a:rPr lang="it-IT" sz="1200" b="1" i="1" dirty="0" err="1" smtClean="0">
                <a:latin typeface="Calibri" pitchFamily="34" charset="0"/>
              </a:rPr>
              <a:t>anno+Ingressi</a:t>
            </a:r>
            <a:r>
              <a:rPr lang="it-IT" sz="1200" b="1" i="1" dirty="0" smtClean="0">
                <a:latin typeface="Calibri" pitchFamily="34" charset="0"/>
              </a:rPr>
              <a:t>)</a:t>
            </a:r>
            <a:endParaRPr lang="it-IT" sz="1200" b="1" i="1" dirty="0">
              <a:latin typeface="Calibri" pitchFamily="34" charset="0"/>
            </a:endParaRPr>
          </a:p>
        </p:txBody>
      </p:sp>
      <p:grpSp>
        <p:nvGrpSpPr>
          <p:cNvPr id="27" name="Gruppo 26"/>
          <p:cNvGrpSpPr/>
          <p:nvPr/>
        </p:nvGrpSpPr>
        <p:grpSpPr>
          <a:xfrm>
            <a:off x="26220" y="649048"/>
            <a:ext cx="9144000" cy="1868603"/>
            <a:chOff x="26220" y="649048"/>
            <a:chExt cx="9144000" cy="1868603"/>
          </a:xfrm>
        </p:grpSpPr>
        <p:sp>
          <p:nvSpPr>
            <p:cNvPr id="2" name="Text Box 25"/>
            <p:cNvSpPr txBox="1">
              <a:spLocks noChangeArrowheads="1"/>
            </p:cNvSpPr>
            <p:nvPr/>
          </p:nvSpPr>
          <p:spPr bwMode="auto">
            <a:xfrm>
              <a:off x="26220" y="649048"/>
              <a:ext cx="9144000" cy="584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ctr" eaLnBrk="0" hangingPunct="0">
                <a:defRPr/>
              </a:pPr>
              <a:r>
                <a:rPr lang="it-IT" sz="3200" b="1" u="none" dirty="0"/>
                <a:t>Flussi Lista di attesa </a:t>
              </a:r>
              <a:r>
                <a:rPr lang="it-IT" sz="3200" b="1" u="none" dirty="0" smtClean="0"/>
                <a:t>1/</a:t>
              </a:r>
              <a:r>
                <a:rPr lang="it-IT" sz="3200" b="1" dirty="0" smtClean="0"/>
                <a:t>1</a:t>
              </a:r>
              <a:r>
                <a:rPr lang="it-IT" sz="3200" b="1" u="none" dirty="0" smtClean="0"/>
                <a:t>/2013 </a:t>
              </a:r>
              <a:r>
                <a:rPr lang="it-IT" sz="3200" b="1" u="none" dirty="0"/>
                <a:t>– </a:t>
              </a:r>
              <a:r>
                <a:rPr lang="it-IT" sz="3200" b="1" u="none" dirty="0" smtClean="0"/>
                <a:t>31/12/2013</a:t>
              </a:r>
              <a:endParaRPr lang="it-IT" sz="3200" b="1" u="none" dirty="0"/>
            </a:p>
          </p:txBody>
        </p:sp>
        <p:sp>
          <p:nvSpPr>
            <p:cNvPr id="5" name="Rectangle 5"/>
            <p:cNvSpPr>
              <a:spLocks noChangeArrowheads="1"/>
            </p:cNvSpPr>
            <p:nvPr/>
          </p:nvSpPr>
          <p:spPr bwMode="auto">
            <a:xfrm rot="5400000">
              <a:off x="3140045" y="468096"/>
              <a:ext cx="1179164" cy="2919945"/>
            </a:xfrm>
            <a:prstGeom prst="homePlate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solidFill>
                <a:schemeClr val="accent3">
                  <a:lumMod val="75000"/>
                </a:schemeClr>
              </a:solidFill>
              <a:headEnd/>
              <a:tailEnd/>
            </a:ln>
          </p:spPr>
          <p:style>
            <a:lnRef idx="3">
              <a:schemeClr val="lt1"/>
            </a:lnRef>
            <a:fillRef idx="1">
              <a:schemeClr val="accent3"/>
            </a:fillRef>
            <a:effectRef idx="1">
              <a:schemeClr val="accent3"/>
            </a:effectRef>
            <a:fontRef idx="minor">
              <a:schemeClr val="lt1"/>
            </a:fontRef>
          </p:style>
          <p:txBody>
            <a:bodyPr vert="vert270"/>
            <a:lstStyle/>
            <a:p>
              <a:pPr algn="ctr">
                <a:defRPr/>
              </a:pPr>
              <a:endParaRPr lang="it-IT" sz="1200" b="1" i="1" u="none" dirty="0" smtClean="0">
                <a:solidFill>
                  <a:schemeClr val="accent3">
                    <a:lumMod val="50000"/>
                  </a:schemeClr>
                </a:solidFill>
              </a:endParaRPr>
            </a:p>
            <a:p>
              <a:pPr algn="ctr">
                <a:defRPr/>
              </a:pPr>
              <a:endParaRPr lang="it-IT" sz="2400" b="1" u="none" dirty="0">
                <a:solidFill>
                  <a:schemeClr val="accent3">
                    <a:lumMod val="50000"/>
                  </a:schemeClr>
                </a:solidFill>
              </a:endParaRPr>
            </a:p>
          </p:txBody>
        </p:sp>
        <p:sp>
          <p:nvSpPr>
            <p:cNvPr id="26" name="CasellaDiTesto 25"/>
            <p:cNvSpPr txBox="1"/>
            <p:nvPr/>
          </p:nvSpPr>
          <p:spPr>
            <a:xfrm>
              <a:off x="2483768" y="1484784"/>
              <a:ext cx="2520280" cy="6771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it-IT" sz="1400" b="1" i="1" dirty="0" smtClean="0">
                  <a:solidFill>
                    <a:schemeClr val="accent3">
                      <a:lumMod val="50000"/>
                    </a:schemeClr>
                  </a:solidFill>
                </a:rPr>
                <a:t>Pazienti iscritti al 1/1/2013</a:t>
              </a:r>
              <a:endParaRPr lang="it-IT" sz="1400" b="1" dirty="0" smtClean="0">
                <a:solidFill>
                  <a:schemeClr val="accent3">
                    <a:lumMod val="50000"/>
                  </a:schemeClr>
                </a:solidFill>
              </a:endParaRPr>
            </a:p>
            <a:p>
              <a:pPr algn="ctr">
                <a:defRPr/>
              </a:pPr>
              <a:r>
                <a:rPr lang="it-IT" sz="2400" b="1" dirty="0" smtClean="0">
                  <a:solidFill>
                    <a:schemeClr val="accent3">
                      <a:lumMod val="50000"/>
                    </a:schemeClr>
                  </a:solidFill>
                </a:rPr>
                <a:t>6798</a:t>
              </a:r>
              <a:endParaRPr lang="it-IT" sz="2400" dirty="0"/>
            </a:p>
          </p:txBody>
        </p:sp>
      </p:grpSp>
      <p:grpSp>
        <p:nvGrpSpPr>
          <p:cNvPr id="42" name="Gruppo 41"/>
          <p:cNvGrpSpPr/>
          <p:nvPr/>
        </p:nvGrpSpPr>
        <p:grpSpPr>
          <a:xfrm>
            <a:off x="5148064" y="1340768"/>
            <a:ext cx="2304256" cy="1179162"/>
            <a:chOff x="5148064" y="1340768"/>
            <a:chExt cx="2304256" cy="1179162"/>
          </a:xfrm>
        </p:grpSpPr>
        <p:sp>
          <p:nvSpPr>
            <p:cNvPr id="6" name="Rectangle 6"/>
            <p:cNvSpPr>
              <a:spLocks noChangeArrowheads="1"/>
            </p:cNvSpPr>
            <p:nvPr/>
          </p:nvSpPr>
          <p:spPr bwMode="auto">
            <a:xfrm rot="5400000">
              <a:off x="5710612" y="994246"/>
              <a:ext cx="1179160" cy="1872208"/>
            </a:xfrm>
            <a:prstGeom prst="homePlate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solidFill>
                <a:schemeClr val="accent3">
                  <a:lumMod val="75000"/>
                </a:schemeClr>
              </a:solidFill>
              <a:headEnd/>
              <a:tailEnd/>
            </a:ln>
          </p:spPr>
          <p:style>
            <a:lnRef idx="3">
              <a:schemeClr val="lt1"/>
            </a:lnRef>
            <a:fillRef idx="1">
              <a:schemeClr val="accent3"/>
            </a:fillRef>
            <a:effectRef idx="1">
              <a:schemeClr val="accent3"/>
            </a:effectRef>
            <a:fontRef idx="minor">
              <a:schemeClr val="lt1"/>
            </a:fontRef>
          </p:style>
          <p:txBody>
            <a:bodyPr vert="vert270"/>
            <a:lstStyle/>
            <a:p>
              <a:pPr algn="ctr">
                <a:defRPr/>
              </a:pPr>
              <a:endParaRPr lang="it-IT" sz="2400" b="1" u="none" dirty="0">
                <a:solidFill>
                  <a:schemeClr val="accent3">
                    <a:lumMod val="50000"/>
                  </a:schemeClr>
                </a:solidFill>
              </a:endParaRPr>
            </a:p>
          </p:txBody>
        </p:sp>
        <p:sp>
          <p:nvSpPr>
            <p:cNvPr id="38" name="CasellaDiTesto 37"/>
            <p:cNvSpPr txBox="1"/>
            <p:nvPr/>
          </p:nvSpPr>
          <p:spPr>
            <a:xfrm>
              <a:off x="5148064" y="1340768"/>
              <a:ext cx="2304256" cy="8925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it-IT" sz="1200" b="1" i="1" dirty="0" smtClean="0">
                  <a:solidFill>
                    <a:schemeClr val="accent3">
                      <a:lumMod val="50000"/>
                    </a:schemeClr>
                  </a:solidFill>
                </a:rPr>
                <a:t>Ingressi in lista nel periodo </a:t>
              </a:r>
            </a:p>
            <a:p>
              <a:pPr algn="ctr">
                <a:defRPr/>
              </a:pPr>
              <a:r>
                <a:rPr lang="it-IT" sz="1200" b="1" i="1" dirty="0" smtClean="0">
                  <a:solidFill>
                    <a:schemeClr val="accent3">
                      <a:lumMod val="50000"/>
                    </a:schemeClr>
                  </a:solidFill>
                </a:rPr>
                <a:t>dal 1/1/2013 al 31/12/2013</a:t>
              </a:r>
            </a:p>
            <a:p>
              <a:pPr algn="ctr">
                <a:defRPr/>
              </a:pPr>
              <a:endParaRPr lang="it-IT" sz="400" b="1" dirty="0" smtClean="0">
                <a:solidFill>
                  <a:schemeClr val="accent3">
                    <a:lumMod val="50000"/>
                  </a:schemeClr>
                </a:solidFill>
              </a:endParaRPr>
            </a:p>
            <a:p>
              <a:pPr algn="ctr">
                <a:defRPr/>
              </a:pPr>
              <a:r>
                <a:rPr lang="it-IT" sz="2400" b="1" dirty="0" smtClean="0">
                  <a:solidFill>
                    <a:schemeClr val="accent3">
                      <a:lumMod val="50000"/>
                    </a:schemeClr>
                  </a:solidFill>
                </a:rPr>
                <a:t>1902</a:t>
              </a:r>
              <a:endParaRPr lang="it-IT" sz="2400" b="1" dirty="0">
                <a:solidFill>
                  <a:schemeClr val="accent3">
                    <a:lumMod val="50000"/>
                  </a:schemeClr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79567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5"/>
          <p:cNvSpPr txBox="1">
            <a:spLocks noChangeArrowheads="1"/>
          </p:cNvSpPr>
          <p:nvPr/>
        </p:nvSpPr>
        <p:spPr bwMode="auto">
          <a:xfrm>
            <a:off x="26220" y="649048"/>
            <a:ext cx="91440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>
              <a:defRPr/>
            </a:pPr>
            <a:r>
              <a:rPr lang="it-IT" sz="3200" b="1" u="none" dirty="0"/>
              <a:t>Flussi Lista di attesa </a:t>
            </a:r>
            <a:r>
              <a:rPr lang="it-IT" sz="3200" b="1" u="none" dirty="0" smtClean="0"/>
              <a:t>1/</a:t>
            </a:r>
            <a:r>
              <a:rPr lang="it-IT" sz="3200" b="1" dirty="0" smtClean="0"/>
              <a:t>1</a:t>
            </a:r>
            <a:r>
              <a:rPr lang="it-IT" sz="3200" b="1" u="none" dirty="0" smtClean="0"/>
              <a:t>/2013 </a:t>
            </a:r>
            <a:r>
              <a:rPr lang="it-IT" sz="3200" b="1" u="none" dirty="0"/>
              <a:t>– </a:t>
            </a:r>
            <a:r>
              <a:rPr lang="it-IT" sz="3200" b="1" u="none" dirty="0" smtClean="0"/>
              <a:t>31/12/2013</a:t>
            </a:r>
            <a:endParaRPr lang="it-IT" sz="3200" b="1" u="none" dirty="0"/>
          </a:p>
        </p:txBody>
      </p:sp>
      <p:sp>
        <p:nvSpPr>
          <p:cNvPr id="7" name="Rectangle 8"/>
          <p:cNvSpPr>
            <a:spLocks noChangeArrowheads="1"/>
          </p:cNvSpPr>
          <p:nvPr/>
        </p:nvSpPr>
        <p:spPr bwMode="auto">
          <a:xfrm>
            <a:off x="2254570" y="2562622"/>
            <a:ext cx="4896544" cy="723766"/>
          </a:xfrm>
          <a:prstGeom prst="roundRect">
            <a:avLst/>
          </a:prstGeom>
          <a:solidFill>
            <a:srgbClr val="984807"/>
          </a:solidFill>
          <a:ln>
            <a:solidFill>
              <a:schemeClr val="bg1"/>
            </a:solidFill>
            <a:headEnd/>
            <a:tailEnd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it-IT" sz="1200" b="1" i="1" dirty="0" smtClean="0">
                <a:solidFill>
                  <a:schemeClr val="bg1"/>
                </a:solidFill>
              </a:rPr>
              <a:t>TOTALE PAZIENTI </a:t>
            </a:r>
            <a:r>
              <a:rPr lang="it-IT" sz="1200" b="1" i="1" dirty="0">
                <a:solidFill>
                  <a:schemeClr val="bg1"/>
                </a:solidFill>
              </a:rPr>
              <a:t>nel </a:t>
            </a:r>
            <a:r>
              <a:rPr lang="it-IT" sz="1200" b="1" i="1" dirty="0" smtClean="0">
                <a:solidFill>
                  <a:schemeClr val="bg1"/>
                </a:solidFill>
              </a:rPr>
              <a:t>periodo </a:t>
            </a:r>
            <a:r>
              <a:rPr lang="it-IT" sz="1200" b="1" i="1" dirty="0">
                <a:solidFill>
                  <a:schemeClr val="bg1"/>
                </a:solidFill>
              </a:rPr>
              <a:t>dal </a:t>
            </a:r>
            <a:r>
              <a:rPr lang="it-IT" sz="1200" b="1" i="1" dirty="0" smtClean="0">
                <a:solidFill>
                  <a:schemeClr val="bg1"/>
                </a:solidFill>
              </a:rPr>
              <a:t>1/1/2013 </a:t>
            </a:r>
            <a:r>
              <a:rPr lang="it-IT" sz="1200" b="1" i="1" dirty="0">
                <a:solidFill>
                  <a:schemeClr val="bg1"/>
                </a:solidFill>
              </a:rPr>
              <a:t>al </a:t>
            </a:r>
            <a:r>
              <a:rPr lang="it-IT" sz="1200" b="1" i="1" dirty="0" smtClean="0">
                <a:solidFill>
                  <a:schemeClr val="bg1"/>
                </a:solidFill>
              </a:rPr>
              <a:t>31/12/2013 </a:t>
            </a:r>
            <a:r>
              <a:rPr lang="it-IT" sz="1200" i="1" dirty="0" smtClean="0">
                <a:solidFill>
                  <a:schemeClr val="bg1"/>
                </a:solidFill>
              </a:rPr>
              <a:t> </a:t>
            </a:r>
          </a:p>
          <a:p>
            <a:pPr algn="ctr">
              <a:defRPr/>
            </a:pPr>
            <a:r>
              <a:rPr lang="it-IT" sz="2400" b="1" dirty="0" smtClean="0">
                <a:solidFill>
                  <a:schemeClr val="bg1"/>
                </a:solidFill>
              </a:rPr>
              <a:t>2245</a:t>
            </a:r>
            <a:endParaRPr lang="it-IT" sz="24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28" name="Rectangle 8"/>
          <p:cNvSpPr>
            <a:spLocks noChangeArrowheads="1"/>
          </p:cNvSpPr>
          <p:nvPr/>
        </p:nvSpPr>
        <p:spPr bwMode="auto">
          <a:xfrm>
            <a:off x="467544" y="3865579"/>
            <a:ext cx="1667020" cy="931573"/>
          </a:xfrm>
          <a:prstGeom prst="foldedCorner">
            <a:avLst/>
          </a:prstGeom>
          <a:solidFill>
            <a:schemeClr val="lt1"/>
          </a:solidFill>
          <a:ln w="12700">
            <a:solidFill>
              <a:schemeClr val="accent6">
                <a:lumMod val="50000"/>
              </a:schemeClr>
            </a:solidFill>
            <a:prstDash val="solid"/>
            <a:headEnd/>
            <a:tailE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endParaRPr lang="it-IT" sz="1200" b="1" i="1" dirty="0" smtClean="0">
              <a:ln w="12700">
                <a:noFill/>
                <a:prstDash val="solid"/>
              </a:ln>
              <a:solidFill>
                <a:schemeClr val="tx1"/>
              </a:solidFill>
            </a:endParaRPr>
          </a:p>
          <a:p>
            <a:pPr algn="ctr">
              <a:defRPr/>
            </a:pPr>
            <a:r>
              <a:rPr lang="it-IT" sz="1200" b="1" i="1" dirty="0">
                <a:ln w="12700">
                  <a:noFill/>
                  <a:prstDash val="solid"/>
                </a:ln>
                <a:solidFill>
                  <a:schemeClr val="tx1"/>
                </a:solidFill>
              </a:rPr>
              <a:t>Tempo medio di attesa in lista:</a:t>
            </a:r>
          </a:p>
          <a:p>
            <a:pPr algn="ctr">
              <a:defRPr/>
            </a:pPr>
            <a:r>
              <a:rPr lang="it-IT" sz="1400" b="1" i="1" dirty="0" smtClean="0">
                <a:ln w="12700">
                  <a:noFill/>
                  <a:prstDash val="solid"/>
                </a:ln>
                <a:solidFill>
                  <a:schemeClr val="tx1"/>
                </a:solidFill>
              </a:rPr>
              <a:t>1,9 </a:t>
            </a:r>
            <a:r>
              <a:rPr lang="it-IT" sz="1400" b="1" i="1" dirty="0">
                <a:ln w="12700">
                  <a:noFill/>
                  <a:prstDash val="solid"/>
                </a:ln>
                <a:solidFill>
                  <a:schemeClr val="tx1"/>
                </a:solidFill>
              </a:rPr>
              <a:t>anni</a:t>
            </a:r>
          </a:p>
        </p:txBody>
      </p:sp>
      <p:sp>
        <p:nvSpPr>
          <p:cNvPr id="29" name="Rectangle 8"/>
          <p:cNvSpPr>
            <a:spLocks noChangeArrowheads="1"/>
          </p:cNvSpPr>
          <p:nvPr/>
        </p:nvSpPr>
        <p:spPr bwMode="auto">
          <a:xfrm>
            <a:off x="2084102" y="3755516"/>
            <a:ext cx="2919946" cy="659335"/>
          </a:xfrm>
          <a:prstGeom prst="roundRect">
            <a:avLst/>
          </a:prstGeom>
          <a:solidFill>
            <a:srgbClr val="E8C7A6"/>
          </a:solidFill>
          <a:ln>
            <a:solidFill>
              <a:srgbClr val="984807"/>
            </a:solidFill>
            <a:headEnd/>
            <a:tailEnd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it-IT" sz="1200" b="1" dirty="0" smtClean="0">
                <a:solidFill>
                  <a:srgbClr val="984807"/>
                </a:solidFill>
              </a:rPr>
              <a:t>Pazienti ancora </a:t>
            </a:r>
            <a:r>
              <a:rPr lang="it-IT" sz="1200" b="1" dirty="0">
                <a:solidFill>
                  <a:srgbClr val="984807"/>
                </a:solidFill>
              </a:rPr>
              <a:t>iscritti al </a:t>
            </a:r>
            <a:r>
              <a:rPr lang="it-IT" sz="1200" b="1" dirty="0" smtClean="0">
                <a:solidFill>
                  <a:srgbClr val="984807"/>
                </a:solidFill>
              </a:rPr>
              <a:t>31/12/2013</a:t>
            </a:r>
            <a:endParaRPr lang="it-IT" sz="1200" dirty="0">
              <a:solidFill>
                <a:srgbClr val="984807"/>
              </a:solidFill>
            </a:endParaRPr>
          </a:p>
          <a:p>
            <a:pPr algn="ctr">
              <a:defRPr/>
            </a:pPr>
            <a:r>
              <a:rPr lang="it-IT" sz="1200" dirty="0">
                <a:solidFill>
                  <a:srgbClr val="984807"/>
                </a:solidFill>
              </a:rPr>
              <a:t> </a:t>
            </a:r>
            <a:r>
              <a:rPr lang="it-IT" sz="2400" b="1" dirty="0" smtClean="0">
                <a:solidFill>
                  <a:srgbClr val="984807"/>
                </a:solidFill>
              </a:rPr>
              <a:t>1001</a:t>
            </a:r>
            <a:endParaRPr lang="it-IT" sz="24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solidFill>
                <a:srgbClr val="984807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30" name="Freccia a destra con strisce 29"/>
          <p:cNvSpPr/>
          <p:nvPr/>
        </p:nvSpPr>
        <p:spPr>
          <a:xfrm rot="5400000">
            <a:off x="3313885" y="3392740"/>
            <a:ext cx="288032" cy="211973"/>
          </a:xfrm>
          <a:prstGeom prst="stripedRightArrow">
            <a:avLst/>
          </a:prstGeom>
          <a:solidFill>
            <a:schemeClr val="bg1"/>
          </a:solidFill>
          <a:ln>
            <a:solidFill>
              <a:srgbClr val="98480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1" name="Rectangle 8"/>
          <p:cNvSpPr>
            <a:spLocks noChangeArrowheads="1"/>
          </p:cNvSpPr>
          <p:nvPr/>
        </p:nvSpPr>
        <p:spPr bwMode="auto">
          <a:xfrm>
            <a:off x="5386358" y="3734210"/>
            <a:ext cx="1773598" cy="970563"/>
          </a:xfrm>
          <a:prstGeom prst="roundRect">
            <a:avLst/>
          </a:prstGeom>
          <a:ln w="63500">
            <a:solidFill>
              <a:srgbClr val="984807"/>
            </a:solidFill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it-IT" sz="1100" b="1" i="1" dirty="0"/>
              <a:t> </a:t>
            </a:r>
            <a:r>
              <a:rPr lang="it-IT" sz="1100" b="1" i="1" dirty="0">
                <a:solidFill>
                  <a:schemeClr val="accent6">
                    <a:lumMod val="50000"/>
                  </a:schemeClr>
                </a:solidFill>
              </a:rPr>
              <a:t>Pazienti </a:t>
            </a:r>
            <a:r>
              <a:rPr lang="it-IT" sz="1100" b="1" i="1" dirty="0" smtClean="0">
                <a:solidFill>
                  <a:schemeClr val="accent6">
                    <a:lumMod val="50000"/>
                  </a:schemeClr>
                </a:solidFill>
              </a:rPr>
              <a:t>USCITI DI LISTA </a:t>
            </a:r>
            <a:r>
              <a:rPr lang="it-IT" sz="1100" b="1" i="1" dirty="0" smtClean="0">
                <a:solidFill>
                  <a:srgbClr val="984807"/>
                </a:solidFill>
              </a:rPr>
              <a:t>dal 1/1/2013 </a:t>
            </a:r>
            <a:r>
              <a:rPr lang="it-IT" sz="1100" b="1" i="1" dirty="0">
                <a:solidFill>
                  <a:srgbClr val="984807"/>
                </a:solidFill>
              </a:rPr>
              <a:t>al </a:t>
            </a:r>
            <a:r>
              <a:rPr lang="it-IT" sz="1100" b="1" i="1" dirty="0" smtClean="0">
                <a:solidFill>
                  <a:srgbClr val="984807"/>
                </a:solidFill>
              </a:rPr>
              <a:t>31/12/2013</a:t>
            </a:r>
            <a:r>
              <a:rPr lang="it-IT" sz="1100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</a:p>
          <a:p>
            <a:pPr algn="ctr">
              <a:defRPr/>
            </a:pPr>
            <a:r>
              <a:rPr lang="it-IT" sz="2400" b="1" dirty="0" smtClean="0">
                <a:solidFill>
                  <a:schemeClr val="accent6">
                    <a:lumMod val="50000"/>
                  </a:schemeClr>
                </a:solidFill>
              </a:rPr>
              <a:t>1244</a:t>
            </a:r>
            <a:endParaRPr lang="it-IT" sz="24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32" name="Rectangle 8"/>
          <p:cNvSpPr>
            <a:spLocks noChangeArrowheads="1"/>
          </p:cNvSpPr>
          <p:nvPr/>
        </p:nvSpPr>
        <p:spPr bwMode="auto">
          <a:xfrm>
            <a:off x="2369370" y="5586958"/>
            <a:ext cx="3492532" cy="827469"/>
          </a:xfrm>
          <a:prstGeom prst="foldedCorner">
            <a:avLst/>
          </a:prstGeom>
          <a:ln w="12700">
            <a:solidFill>
              <a:schemeClr val="accent6">
                <a:lumMod val="50000"/>
              </a:schemeClr>
            </a:solidFill>
            <a:headEnd/>
            <a:tailE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endParaRPr lang="it-IT" sz="1200" b="1" i="1" dirty="0" smtClean="0">
              <a:ln w="12700">
                <a:noFill/>
                <a:prstDash val="solid"/>
              </a:ln>
              <a:solidFill>
                <a:schemeClr val="tx1"/>
              </a:solidFill>
            </a:endParaRPr>
          </a:p>
          <a:p>
            <a:pPr>
              <a:defRPr/>
            </a:pPr>
            <a:r>
              <a:rPr lang="it-IT" sz="1200" b="1" i="1" dirty="0">
                <a:ln w="12700">
                  <a:noFill/>
                  <a:prstDash val="solid"/>
                </a:ln>
                <a:solidFill>
                  <a:schemeClr val="tx1"/>
                </a:solidFill>
              </a:rPr>
              <a:t>Tempo media di attesa al trapianto:  </a:t>
            </a:r>
            <a:r>
              <a:rPr lang="it-IT" sz="1200" b="1" i="1" dirty="0" smtClean="0">
                <a:ln w="12700">
                  <a:noFill/>
                  <a:prstDash val="solid"/>
                </a:ln>
                <a:solidFill>
                  <a:schemeClr val="tx1"/>
                </a:solidFill>
              </a:rPr>
              <a:t>0,5 </a:t>
            </a:r>
            <a:r>
              <a:rPr lang="it-IT" sz="1200" b="1" i="1" dirty="0">
                <a:ln w="12700">
                  <a:noFill/>
                  <a:prstDash val="solid"/>
                </a:ln>
                <a:solidFill>
                  <a:schemeClr val="tx1"/>
                </a:solidFill>
              </a:rPr>
              <a:t>anni</a:t>
            </a:r>
          </a:p>
          <a:p>
            <a:pPr>
              <a:defRPr/>
            </a:pPr>
            <a:r>
              <a:rPr lang="it-IT" sz="1200" b="1" i="1" dirty="0">
                <a:ln w="12700">
                  <a:noFill/>
                  <a:prstDash val="solid"/>
                </a:ln>
                <a:solidFill>
                  <a:schemeClr val="tx1"/>
                </a:solidFill>
              </a:rPr>
              <a:t>ISL:  </a:t>
            </a:r>
            <a:r>
              <a:rPr lang="it-IT" sz="1200" b="1" i="1" dirty="0" smtClean="0">
                <a:ln w="12700">
                  <a:noFill/>
                  <a:prstDash val="solid"/>
                </a:ln>
                <a:solidFill>
                  <a:schemeClr val="tx1"/>
                </a:solidFill>
              </a:rPr>
              <a:t>100</a:t>
            </a:r>
            <a:r>
              <a:rPr lang="it-IT" sz="1400" b="1" i="1" dirty="0" smtClean="0">
                <a:ln w="12700">
                  <a:noFill/>
                  <a:prstDash val="solid"/>
                </a:ln>
                <a:solidFill>
                  <a:schemeClr val="tx1"/>
                </a:solidFill>
              </a:rPr>
              <a:t>,5%</a:t>
            </a:r>
            <a:endParaRPr lang="it-IT" sz="1400" b="1" i="1" dirty="0">
              <a:ln w="12700">
                <a:noFill/>
                <a:prstDash val="solid"/>
              </a:ln>
              <a:solidFill>
                <a:schemeClr val="tx1"/>
              </a:solidFill>
            </a:endParaRPr>
          </a:p>
          <a:p>
            <a:pPr>
              <a:defRPr/>
            </a:pPr>
            <a:r>
              <a:rPr lang="it-IT" sz="1200" b="1" i="1" dirty="0">
                <a:ln w="12700">
                  <a:noFill/>
                  <a:prstDash val="solid"/>
                </a:ln>
                <a:solidFill>
                  <a:schemeClr val="tx1"/>
                </a:solidFill>
              </a:rPr>
              <a:t>ISLT:</a:t>
            </a:r>
            <a:r>
              <a:rPr lang="it-IT" sz="1400" b="1" i="1" dirty="0">
                <a:ln w="12700">
                  <a:noFill/>
                  <a:prstDash val="solid"/>
                </a:ln>
                <a:solidFill>
                  <a:schemeClr val="tx1"/>
                </a:solidFill>
              </a:rPr>
              <a:t>  </a:t>
            </a:r>
            <a:r>
              <a:rPr lang="it-IT" sz="1400" b="1" i="1" dirty="0" smtClean="0">
                <a:ln w="12700">
                  <a:noFill/>
                  <a:prstDash val="solid"/>
                </a:ln>
                <a:solidFill>
                  <a:schemeClr val="tx1"/>
                </a:solidFill>
              </a:rPr>
              <a:t>44,4%</a:t>
            </a:r>
            <a:endParaRPr lang="it-IT" sz="1400" b="1" i="1" dirty="0">
              <a:ln w="12700">
                <a:noFill/>
                <a:prstDash val="solid"/>
              </a:ln>
              <a:solidFill>
                <a:schemeClr val="tx1"/>
              </a:solidFill>
            </a:endParaRPr>
          </a:p>
        </p:txBody>
      </p:sp>
      <p:sp>
        <p:nvSpPr>
          <p:cNvPr id="33" name="Rectangle 8"/>
          <p:cNvSpPr>
            <a:spLocks noChangeArrowheads="1"/>
          </p:cNvSpPr>
          <p:nvPr/>
        </p:nvSpPr>
        <p:spPr bwMode="auto">
          <a:xfrm>
            <a:off x="4179001" y="4907070"/>
            <a:ext cx="1682901" cy="701614"/>
          </a:xfrm>
          <a:prstGeom prst="roundRect">
            <a:avLst/>
          </a:prstGeom>
          <a:ln w="50800">
            <a:solidFill>
              <a:srgbClr val="984807"/>
            </a:solidFill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r">
              <a:defRPr/>
            </a:pPr>
            <a:r>
              <a:rPr lang="it-IT" sz="1400" b="1" dirty="0">
                <a:solidFill>
                  <a:schemeClr val="accent6">
                    <a:lumMod val="50000"/>
                  </a:schemeClr>
                </a:solidFill>
              </a:rPr>
              <a:t>TRAPIANTI: </a:t>
            </a:r>
            <a:r>
              <a:rPr lang="it-IT" sz="2000" b="1" dirty="0" smtClean="0">
                <a:solidFill>
                  <a:schemeClr val="accent6">
                    <a:lumMod val="50000"/>
                  </a:schemeClr>
                </a:solidFill>
              </a:rPr>
              <a:t>997</a:t>
            </a:r>
            <a:endParaRPr lang="it-IT" sz="3200" b="1" u="none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solidFill>
                <a:schemeClr val="accent3">
                  <a:lumMod val="50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34" name="Rectangle 8"/>
          <p:cNvSpPr>
            <a:spLocks noChangeArrowheads="1"/>
          </p:cNvSpPr>
          <p:nvPr/>
        </p:nvSpPr>
        <p:spPr bwMode="auto">
          <a:xfrm>
            <a:off x="6897113" y="6167214"/>
            <a:ext cx="1789687" cy="309640"/>
          </a:xfrm>
          <a:prstGeom prst="foldedCorner">
            <a:avLst/>
          </a:prstGeom>
          <a:ln w="12700">
            <a:solidFill>
              <a:schemeClr val="accent6">
                <a:lumMod val="50000"/>
              </a:schemeClr>
            </a:solidFill>
            <a:headEnd/>
            <a:tailE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it-IT" sz="1200" b="1" i="1" dirty="0">
                <a:ln w="12700">
                  <a:noFill/>
                  <a:prstDash val="solid"/>
                </a:ln>
                <a:solidFill>
                  <a:schemeClr val="tx1"/>
                </a:solidFill>
              </a:rPr>
              <a:t>mortalità in lista: </a:t>
            </a:r>
            <a:r>
              <a:rPr lang="it-IT" sz="1200" b="1" i="1" dirty="0" smtClean="0">
                <a:ln w="12700">
                  <a:noFill/>
                  <a:prstDash val="solid"/>
                </a:ln>
                <a:solidFill>
                  <a:schemeClr val="tx1"/>
                </a:solidFill>
              </a:rPr>
              <a:t>6,6</a:t>
            </a:r>
            <a:r>
              <a:rPr lang="it-IT" sz="1400" b="1" i="1" dirty="0" smtClean="0">
                <a:ln w="12700">
                  <a:noFill/>
                  <a:prstDash val="solid"/>
                </a:ln>
                <a:solidFill>
                  <a:schemeClr val="tx1"/>
                </a:solidFill>
              </a:rPr>
              <a:t>%</a:t>
            </a:r>
            <a:endParaRPr lang="it-IT" sz="1400" b="1" i="1" dirty="0">
              <a:ln w="12700">
                <a:noFill/>
                <a:prstDash val="solid"/>
              </a:ln>
              <a:solidFill>
                <a:schemeClr val="tx1"/>
              </a:solidFill>
            </a:endParaRPr>
          </a:p>
        </p:txBody>
      </p:sp>
      <p:sp>
        <p:nvSpPr>
          <p:cNvPr id="35" name="Rectangle 8"/>
          <p:cNvSpPr>
            <a:spLocks noChangeArrowheads="1"/>
          </p:cNvSpPr>
          <p:nvPr/>
        </p:nvSpPr>
        <p:spPr bwMode="auto">
          <a:xfrm>
            <a:off x="6887587" y="5729174"/>
            <a:ext cx="1465837" cy="435648"/>
          </a:xfrm>
          <a:prstGeom prst="roundRect">
            <a:avLst/>
          </a:prstGeom>
          <a:ln w="38100">
            <a:solidFill>
              <a:srgbClr val="984807"/>
            </a:solidFill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it-IT" sz="1400" b="1" dirty="0"/>
              <a:t> </a:t>
            </a:r>
            <a:r>
              <a:rPr lang="it-IT" sz="1400" b="1" dirty="0">
                <a:solidFill>
                  <a:schemeClr val="accent6">
                    <a:lumMod val="50000"/>
                  </a:schemeClr>
                </a:solidFill>
              </a:rPr>
              <a:t>DECESSI</a:t>
            </a:r>
            <a:r>
              <a:rPr lang="it-IT" sz="1200" b="1" dirty="0">
                <a:solidFill>
                  <a:schemeClr val="accent6">
                    <a:lumMod val="50000"/>
                  </a:schemeClr>
                </a:solidFill>
              </a:rPr>
              <a:t>: </a:t>
            </a:r>
            <a:r>
              <a:rPr lang="it-IT" b="1" dirty="0" smtClean="0">
                <a:solidFill>
                  <a:schemeClr val="accent6">
                    <a:lumMod val="50000"/>
                  </a:schemeClr>
                </a:solidFill>
              </a:rPr>
              <a:t>149</a:t>
            </a:r>
            <a:endParaRPr lang="it-IT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36" name="Rectangle 8"/>
          <p:cNvSpPr>
            <a:spLocks noChangeArrowheads="1"/>
          </p:cNvSpPr>
          <p:nvPr/>
        </p:nvSpPr>
        <p:spPr bwMode="auto">
          <a:xfrm>
            <a:off x="6862656" y="5236399"/>
            <a:ext cx="1597776" cy="351168"/>
          </a:xfrm>
          <a:prstGeom prst="roundRect">
            <a:avLst/>
          </a:prstGeom>
          <a:ln w="25400">
            <a:solidFill>
              <a:srgbClr val="984807"/>
            </a:solidFill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it-IT" sz="1400" b="1" dirty="0">
                <a:solidFill>
                  <a:schemeClr val="accent6">
                    <a:lumMod val="50000"/>
                  </a:schemeClr>
                </a:solidFill>
              </a:rPr>
              <a:t>Altra causa: </a:t>
            </a:r>
            <a:r>
              <a:rPr lang="it-IT" sz="2000" b="1" dirty="0" smtClean="0">
                <a:solidFill>
                  <a:schemeClr val="accent6">
                    <a:lumMod val="50000"/>
                  </a:schemeClr>
                </a:solidFill>
              </a:rPr>
              <a:t>98</a:t>
            </a:r>
            <a:endParaRPr lang="it-IT" sz="20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cxnSp>
        <p:nvCxnSpPr>
          <p:cNvPr id="41" name="Connettore 2 40"/>
          <p:cNvCxnSpPr/>
          <p:nvPr/>
        </p:nvCxnSpPr>
        <p:spPr>
          <a:xfrm>
            <a:off x="6329118" y="5946998"/>
            <a:ext cx="416170" cy="0"/>
          </a:xfrm>
          <a:prstGeom prst="straightConnector1">
            <a:avLst/>
          </a:prstGeom>
          <a:ln w="31750">
            <a:solidFill>
              <a:srgbClr val="984807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Connettore 1 36"/>
          <p:cNvCxnSpPr/>
          <p:nvPr/>
        </p:nvCxnSpPr>
        <p:spPr>
          <a:xfrm>
            <a:off x="6326845" y="4735395"/>
            <a:ext cx="0" cy="1216725"/>
          </a:xfrm>
          <a:prstGeom prst="line">
            <a:avLst/>
          </a:prstGeom>
          <a:ln w="31750">
            <a:solidFill>
              <a:srgbClr val="98480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Connettore 2 38"/>
          <p:cNvCxnSpPr/>
          <p:nvPr/>
        </p:nvCxnSpPr>
        <p:spPr>
          <a:xfrm>
            <a:off x="6326845" y="5403480"/>
            <a:ext cx="442820" cy="8503"/>
          </a:xfrm>
          <a:prstGeom prst="straightConnector1">
            <a:avLst/>
          </a:prstGeom>
          <a:ln w="31750">
            <a:solidFill>
              <a:srgbClr val="984807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Connettore 2 39"/>
          <p:cNvCxnSpPr/>
          <p:nvPr/>
        </p:nvCxnSpPr>
        <p:spPr>
          <a:xfrm flipH="1">
            <a:off x="5964895" y="5082902"/>
            <a:ext cx="361950" cy="0"/>
          </a:xfrm>
          <a:prstGeom prst="straightConnector1">
            <a:avLst/>
          </a:prstGeom>
          <a:ln w="31750">
            <a:solidFill>
              <a:srgbClr val="984807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Freccia a destra con strisce 44"/>
          <p:cNvSpPr/>
          <p:nvPr/>
        </p:nvSpPr>
        <p:spPr>
          <a:xfrm rot="5400000">
            <a:off x="6124107" y="3401976"/>
            <a:ext cx="288032" cy="211973"/>
          </a:xfrm>
          <a:prstGeom prst="stripedRightArrow">
            <a:avLst/>
          </a:prstGeom>
          <a:solidFill>
            <a:schemeClr val="bg1"/>
          </a:solidFill>
          <a:ln>
            <a:solidFill>
              <a:srgbClr val="98480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3" name="Text Box 4"/>
          <p:cNvSpPr txBox="1">
            <a:spLocks noChangeArrowheads="1"/>
          </p:cNvSpPr>
          <p:nvPr/>
        </p:nvSpPr>
        <p:spPr bwMode="auto">
          <a:xfrm>
            <a:off x="-1" y="6495727"/>
            <a:ext cx="401128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it-IT" sz="1200" b="1" i="1" dirty="0" smtClean="0">
                <a:latin typeface="Calibri" pitchFamily="34" charset="0"/>
              </a:rPr>
              <a:t>*ISL: numero TX/Numero iscritti inizio anno</a:t>
            </a:r>
          </a:p>
          <a:p>
            <a:r>
              <a:rPr lang="it-IT" sz="1200" b="1" i="1" dirty="0" smtClean="0">
                <a:latin typeface="Calibri" pitchFamily="34" charset="0"/>
              </a:rPr>
              <a:t>**ISLT: numero TX/(Numero iscritti inizio </a:t>
            </a:r>
            <a:r>
              <a:rPr lang="it-IT" sz="1200" b="1" i="1" dirty="0" err="1" smtClean="0">
                <a:latin typeface="Calibri" pitchFamily="34" charset="0"/>
              </a:rPr>
              <a:t>anno+Ingressi</a:t>
            </a:r>
            <a:r>
              <a:rPr lang="it-IT" sz="1200" b="1" i="1" dirty="0" smtClean="0">
                <a:latin typeface="Calibri" pitchFamily="34" charset="0"/>
              </a:rPr>
              <a:t>)</a:t>
            </a:r>
            <a:endParaRPr lang="it-IT" sz="1200" b="1" i="1" dirty="0">
              <a:latin typeface="Calibri" pitchFamily="34" charset="0"/>
            </a:endParaRPr>
          </a:p>
        </p:txBody>
      </p:sp>
      <p:sp>
        <p:nvSpPr>
          <p:cNvPr id="24" name="Rettangolo arrotondato 23"/>
          <p:cNvSpPr>
            <a:spLocks noChangeArrowheads="1"/>
          </p:cNvSpPr>
          <p:nvPr/>
        </p:nvSpPr>
        <p:spPr bwMode="auto">
          <a:xfrm>
            <a:off x="107505" y="1268760"/>
            <a:ext cx="1584176" cy="555625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25400" algn="ctr">
            <a:solidFill>
              <a:schemeClr val="accent6">
                <a:lumMod val="50000"/>
              </a:schemeClr>
            </a:solidFill>
            <a:round/>
            <a:headEnd/>
            <a:tailEnd/>
          </a:ln>
          <a:effectLst>
            <a:outerShdw dist="38100" dir="2700000" algn="tl" rotWithShape="0">
              <a:srgbClr val="000000">
                <a:alpha val="39999"/>
              </a:srgbClr>
            </a:outerShdw>
          </a:effectLst>
        </p:spPr>
        <p:txBody>
          <a:bodyPr anchor="ctr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it-IT" sz="28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Fegato</a:t>
            </a:r>
            <a:endParaRPr lang="it-IT" sz="2800" dirty="0"/>
          </a:p>
        </p:txBody>
      </p:sp>
      <p:grpSp>
        <p:nvGrpSpPr>
          <p:cNvPr id="27" name="Gruppo 26"/>
          <p:cNvGrpSpPr/>
          <p:nvPr/>
        </p:nvGrpSpPr>
        <p:grpSpPr>
          <a:xfrm>
            <a:off x="2267744" y="1340768"/>
            <a:ext cx="2304256" cy="1176883"/>
            <a:chOff x="2267744" y="1340768"/>
            <a:chExt cx="2304256" cy="1176883"/>
          </a:xfrm>
        </p:grpSpPr>
        <p:sp>
          <p:nvSpPr>
            <p:cNvPr id="5" name="Rectangle 5"/>
            <p:cNvSpPr>
              <a:spLocks noChangeArrowheads="1"/>
            </p:cNvSpPr>
            <p:nvPr/>
          </p:nvSpPr>
          <p:spPr bwMode="auto">
            <a:xfrm rot="5400000">
              <a:off x="2832386" y="778037"/>
              <a:ext cx="1176882" cy="2302346"/>
            </a:xfrm>
            <a:prstGeom prst="homePlate">
              <a:avLst/>
            </a:prstGeom>
            <a:solidFill>
              <a:srgbClr val="E8C7A6"/>
            </a:solidFill>
            <a:ln>
              <a:solidFill>
                <a:srgbClr val="984807"/>
              </a:solidFill>
              <a:headEnd/>
              <a:tailEnd/>
            </a:ln>
          </p:spPr>
          <p:style>
            <a:lnRef idx="3">
              <a:schemeClr val="lt1"/>
            </a:lnRef>
            <a:fillRef idx="1">
              <a:schemeClr val="accent3"/>
            </a:fillRef>
            <a:effectRef idx="1">
              <a:schemeClr val="accent3"/>
            </a:effectRef>
            <a:fontRef idx="minor">
              <a:schemeClr val="lt1"/>
            </a:fontRef>
          </p:style>
          <p:txBody>
            <a:bodyPr vert="vert270"/>
            <a:lstStyle/>
            <a:p>
              <a:pPr algn="ctr">
                <a:defRPr/>
              </a:pPr>
              <a:endParaRPr lang="it-IT" sz="1200" b="1" i="1" u="none" dirty="0" smtClean="0">
                <a:solidFill>
                  <a:srgbClr val="984807"/>
                </a:solidFill>
              </a:endParaRPr>
            </a:p>
          </p:txBody>
        </p:sp>
        <p:sp>
          <p:nvSpPr>
            <p:cNvPr id="26" name="Rettangolo 25"/>
            <p:cNvSpPr/>
            <p:nvPr/>
          </p:nvSpPr>
          <p:spPr>
            <a:xfrm>
              <a:off x="2267744" y="1340768"/>
              <a:ext cx="2232248" cy="89255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it-IT" sz="1400" b="1" i="1" dirty="0" smtClean="0">
                  <a:solidFill>
                    <a:srgbClr val="984807"/>
                  </a:solidFill>
                </a:rPr>
                <a:t>Pazienti iscritti  al  1/1/2013</a:t>
              </a:r>
            </a:p>
            <a:p>
              <a:pPr algn="ctr">
                <a:defRPr/>
              </a:pPr>
              <a:r>
                <a:rPr lang="it-IT" sz="2400" b="1" dirty="0" smtClean="0">
                  <a:solidFill>
                    <a:srgbClr val="984807"/>
                  </a:solidFill>
                </a:rPr>
                <a:t>952</a:t>
              </a:r>
              <a:endParaRPr lang="it-IT" sz="2400" dirty="0"/>
            </a:p>
          </p:txBody>
        </p:sp>
      </p:grpSp>
      <p:grpSp>
        <p:nvGrpSpPr>
          <p:cNvPr id="43" name="Gruppo 42"/>
          <p:cNvGrpSpPr/>
          <p:nvPr/>
        </p:nvGrpSpPr>
        <p:grpSpPr>
          <a:xfrm>
            <a:off x="5004048" y="1340768"/>
            <a:ext cx="2376264" cy="1176880"/>
            <a:chOff x="5004048" y="1340768"/>
            <a:chExt cx="2376264" cy="1176880"/>
          </a:xfrm>
        </p:grpSpPr>
        <p:sp>
          <p:nvSpPr>
            <p:cNvPr id="6" name="Rectangle 6"/>
            <p:cNvSpPr>
              <a:spLocks noChangeArrowheads="1"/>
            </p:cNvSpPr>
            <p:nvPr/>
          </p:nvSpPr>
          <p:spPr bwMode="auto">
            <a:xfrm rot="5400000">
              <a:off x="5603739" y="885092"/>
              <a:ext cx="1176880" cy="2088232"/>
            </a:xfrm>
            <a:prstGeom prst="homePlate">
              <a:avLst/>
            </a:prstGeom>
            <a:solidFill>
              <a:srgbClr val="E8C7A6"/>
            </a:solidFill>
            <a:ln>
              <a:solidFill>
                <a:srgbClr val="984807"/>
              </a:solidFill>
              <a:headEnd/>
              <a:tailEnd/>
            </a:ln>
          </p:spPr>
          <p:style>
            <a:lnRef idx="3">
              <a:schemeClr val="lt1"/>
            </a:lnRef>
            <a:fillRef idx="1">
              <a:schemeClr val="accent3"/>
            </a:fillRef>
            <a:effectRef idx="1">
              <a:schemeClr val="accent3"/>
            </a:effectRef>
            <a:fontRef idx="minor">
              <a:schemeClr val="lt1"/>
            </a:fontRef>
          </p:style>
          <p:txBody>
            <a:bodyPr vert="vert270"/>
            <a:lstStyle/>
            <a:p>
              <a:pPr algn="ctr">
                <a:defRPr/>
              </a:pPr>
              <a:endParaRPr lang="it-IT" sz="2400" b="1" dirty="0">
                <a:solidFill>
                  <a:srgbClr val="984807"/>
                </a:solidFill>
              </a:endParaRPr>
            </a:p>
          </p:txBody>
        </p:sp>
        <p:sp>
          <p:nvSpPr>
            <p:cNvPr id="38" name="Rettangolo 37"/>
            <p:cNvSpPr/>
            <p:nvPr/>
          </p:nvSpPr>
          <p:spPr>
            <a:xfrm>
              <a:off x="5004048" y="1340768"/>
              <a:ext cx="2376264" cy="89255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it-IT" sz="1200" b="1" i="1" dirty="0" smtClean="0">
                  <a:solidFill>
                    <a:srgbClr val="984807"/>
                  </a:solidFill>
                </a:rPr>
                <a:t>Ingressi in lista nel periodo dal 1/1/2013 al 31/12/2013</a:t>
              </a:r>
            </a:p>
            <a:p>
              <a:pPr algn="ctr">
                <a:defRPr/>
              </a:pPr>
              <a:r>
                <a:rPr lang="it-IT" sz="400" b="1" i="1" dirty="0" smtClean="0">
                  <a:solidFill>
                    <a:srgbClr val="984807"/>
                  </a:solidFill>
                </a:rPr>
                <a:t> </a:t>
              </a:r>
              <a:endParaRPr lang="it-IT" sz="3600" b="1" i="1" dirty="0" smtClean="0">
                <a:solidFill>
                  <a:srgbClr val="984807"/>
                </a:solidFill>
              </a:endParaRPr>
            </a:p>
            <a:p>
              <a:pPr algn="ctr">
                <a:defRPr/>
              </a:pPr>
              <a:r>
                <a:rPr lang="it-IT" sz="2400" b="1" dirty="0" smtClean="0">
                  <a:solidFill>
                    <a:srgbClr val="984807"/>
                  </a:solidFill>
                </a:rPr>
                <a:t>1293</a:t>
              </a:r>
              <a:endParaRPr lang="it-IT" sz="2400" b="1" dirty="0">
                <a:solidFill>
                  <a:srgbClr val="984807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5451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5"/>
          <p:cNvSpPr txBox="1">
            <a:spLocks noChangeArrowheads="1"/>
          </p:cNvSpPr>
          <p:nvPr/>
        </p:nvSpPr>
        <p:spPr bwMode="auto">
          <a:xfrm>
            <a:off x="26220" y="649048"/>
            <a:ext cx="91440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>
              <a:defRPr/>
            </a:pPr>
            <a:r>
              <a:rPr lang="it-IT" sz="3200" b="1" u="none" dirty="0"/>
              <a:t>Flussi Lista di attesa </a:t>
            </a:r>
            <a:r>
              <a:rPr lang="it-IT" sz="3200" b="1" u="none" dirty="0" smtClean="0"/>
              <a:t>1/</a:t>
            </a:r>
            <a:r>
              <a:rPr lang="it-IT" sz="3200" b="1" dirty="0" smtClean="0"/>
              <a:t>1</a:t>
            </a:r>
            <a:r>
              <a:rPr lang="it-IT" sz="3200" b="1" u="none" dirty="0" smtClean="0"/>
              <a:t>/2013 </a:t>
            </a:r>
            <a:r>
              <a:rPr lang="it-IT" sz="3200" b="1" u="none" dirty="0"/>
              <a:t>– </a:t>
            </a:r>
            <a:r>
              <a:rPr lang="it-IT" sz="3200" b="1" u="none" dirty="0" smtClean="0"/>
              <a:t>31/12/2013</a:t>
            </a:r>
            <a:endParaRPr lang="it-IT" sz="3200" b="1" u="none" dirty="0"/>
          </a:p>
        </p:txBody>
      </p:sp>
      <p:sp>
        <p:nvSpPr>
          <p:cNvPr id="7" name="Rectangle 8"/>
          <p:cNvSpPr>
            <a:spLocks noChangeArrowheads="1"/>
          </p:cNvSpPr>
          <p:nvPr/>
        </p:nvSpPr>
        <p:spPr bwMode="auto">
          <a:xfrm>
            <a:off x="2254570" y="2562622"/>
            <a:ext cx="4896544" cy="723766"/>
          </a:xfrm>
          <a:prstGeom prst="roundRect">
            <a:avLst/>
          </a:prstGeom>
          <a:solidFill>
            <a:srgbClr val="C00000"/>
          </a:solidFill>
          <a:ln>
            <a:solidFill>
              <a:schemeClr val="bg1"/>
            </a:solidFill>
            <a:headEnd/>
            <a:tailEnd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it-IT" sz="1200" b="1" i="1" dirty="0" smtClean="0">
                <a:solidFill>
                  <a:schemeClr val="bg1"/>
                </a:solidFill>
              </a:rPr>
              <a:t>TOTALE PAZIENTI nel periodo </a:t>
            </a:r>
            <a:r>
              <a:rPr lang="it-IT" sz="1200" b="1" i="1" dirty="0">
                <a:solidFill>
                  <a:schemeClr val="bg1"/>
                </a:solidFill>
              </a:rPr>
              <a:t>dal </a:t>
            </a:r>
            <a:r>
              <a:rPr lang="it-IT" sz="1200" b="1" i="1" dirty="0" smtClean="0">
                <a:solidFill>
                  <a:schemeClr val="bg1"/>
                </a:solidFill>
              </a:rPr>
              <a:t>1/1/2013 </a:t>
            </a:r>
            <a:r>
              <a:rPr lang="it-IT" sz="1200" b="1" i="1" dirty="0">
                <a:solidFill>
                  <a:schemeClr val="bg1"/>
                </a:solidFill>
              </a:rPr>
              <a:t>al </a:t>
            </a:r>
            <a:r>
              <a:rPr lang="it-IT" sz="1200" b="1" i="1" dirty="0" smtClean="0">
                <a:solidFill>
                  <a:schemeClr val="bg1"/>
                </a:solidFill>
              </a:rPr>
              <a:t>31/12/2013</a:t>
            </a:r>
            <a:endParaRPr lang="it-IT" sz="1200" b="1" i="1" dirty="0">
              <a:solidFill>
                <a:schemeClr val="bg1"/>
              </a:solidFill>
            </a:endParaRPr>
          </a:p>
          <a:p>
            <a:pPr algn="ctr">
              <a:defRPr/>
            </a:pPr>
            <a:r>
              <a:rPr lang="it-IT" sz="1200" b="1" i="1" dirty="0" smtClean="0">
                <a:solidFill>
                  <a:schemeClr val="bg1"/>
                </a:solidFill>
              </a:rPr>
              <a:t> </a:t>
            </a:r>
            <a:r>
              <a:rPr lang="it-IT" sz="1200" i="1" dirty="0" smtClean="0">
                <a:solidFill>
                  <a:schemeClr val="bg1"/>
                </a:solidFill>
              </a:rPr>
              <a:t> </a:t>
            </a:r>
            <a:r>
              <a:rPr lang="it-IT" sz="2400" b="1" i="1" dirty="0" smtClean="0">
                <a:solidFill>
                  <a:schemeClr val="bg1"/>
                </a:solidFill>
              </a:rPr>
              <a:t>1009</a:t>
            </a:r>
            <a:endParaRPr lang="it-IT" sz="2400" b="1" i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28" name="Rectangle 8"/>
          <p:cNvSpPr>
            <a:spLocks noChangeArrowheads="1"/>
          </p:cNvSpPr>
          <p:nvPr/>
        </p:nvSpPr>
        <p:spPr bwMode="auto">
          <a:xfrm>
            <a:off x="456708" y="3865579"/>
            <a:ext cx="1667020" cy="931573"/>
          </a:xfrm>
          <a:prstGeom prst="foldedCorner">
            <a:avLst/>
          </a:prstGeom>
          <a:solidFill>
            <a:schemeClr val="lt1"/>
          </a:solidFill>
          <a:ln w="12700">
            <a:solidFill>
              <a:srgbClr val="FF0000"/>
            </a:solidFill>
            <a:prstDash val="solid"/>
            <a:headEnd/>
            <a:tailE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it-IT" sz="1200" b="1" i="1" dirty="0" smtClean="0">
              <a:ln w="12700">
                <a:noFill/>
                <a:prstDash val="solid"/>
              </a:ln>
              <a:solidFill>
                <a:schemeClr val="tx1"/>
              </a:solidFill>
            </a:endParaRPr>
          </a:p>
          <a:p>
            <a:pPr algn="ctr">
              <a:defRPr/>
            </a:pPr>
            <a:r>
              <a:rPr lang="it-IT" sz="1200" b="1" i="1" dirty="0" smtClean="0">
                <a:ln w="12700">
                  <a:noFill/>
                  <a:prstDash val="solid"/>
                </a:ln>
                <a:solidFill>
                  <a:schemeClr val="tx1"/>
                </a:solidFill>
              </a:rPr>
              <a:t>Tempo </a:t>
            </a:r>
            <a:r>
              <a:rPr lang="it-IT" sz="1200" b="1" i="1" dirty="0">
                <a:ln w="12700">
                  <a:noFill/>
                  <a:prstDash val="solid"/>
                </a:ln>
                <a:solidFill>
                  <a:schemeClr val="tx1"/>
                </a:solidFill>
              </a:rPr>
              <a:t>medio di attesa in lista:</a:t>
            </a:r>
          </a:p>
          <a:p>
            <a:pPr algn="ctr">
              <a:defRPr/>
            </a:pPr>
            <a:r>
              <a:rPr lang="it-IT" sz="1400" b="1" i="1" dirty="0" smtClean="0">
                <a:ln w="12700">
                  <a:noFill/>
                  <a:prstDash val="solid"/>
                </a:ln>
                <a:solidFill>
                  <a:schemeClr val="tx1"/>
                </a:solidFill>
              </a:rPr>
              <a:t>2,8 </a:t>
            </a:r>
            <a:r>
              <a:rPr lang="it-IT" sz="1400" b="1" i="1" dirty="0">
                <a:ln w="12700">
                  <a:noFill/>
                  <a:prstDash val="solid"/>
                </a:ln>
                <a:solidFill>
                  <a:schemeClr val="tx1"/>
                </a:solidFill>
              </a:rPr>
              <a:t>anni</a:t>
            </a:r>
          </a:p>
        </p:txBody>
      </p:sp>
      <p:sp>
        <p:nvSpPr>
          <p:cNvPr id="29" name="Rectangle 8"/>
          <p:cNvSpPr>
            <a:spLocks noChangeArrowheads="1"/>
          </p:cNvSpPr>
          <p:nvPr/>
        </p:nvSpPr>
        <p:spPr bwMode="auto">
          <a:xfrm>
            <a:off x="2084102" y="3722549"/>
            <a:ext cx="2919946" cy="725269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C00000"/>
            </a:solidFill>
            <a:headEnd/>
            <a:tailEnd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it-IT" sz="1200" b="1" dirty="0" smtClean="0">
                <a:solidFill>
                  <a:srgbClr val="C00000"/>
                </a:solidFill>
              </a:rPr>
              <a:t>Pazienti ancora iscritti al 31/12/2013</a:t>
            </a:r>
            <a:endParaRPr lang="it-IT" sz="1200" b="1" i="1" dirty="0">
              <a:solidFill>
                <a:srgbClr val="C00000"/>
              </a:solidFill>
            </a:endParaRPr>
          </a:p>
          <a:p>
            <a:pPr algn="ctr">
              <a:defRPr/>
            </a:pPr>
            <a:r>
              <a:rPr lang="it-IT" sz="2400" b="1" dirty="0" smtClean="0">
                <a:solidFill>
                  <a:srgbClr val="C00000"/>
                </a:solidFill>
              </a:rPr>
              <a:t>696</a:t>
            </a:r>
            <a:endParaRPr lang="it-IT" sz="24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solidFill>
                <a:srgbClr val="C0000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30" name="Freccia a destra con strisce 29"/>
          <p:cNvSpPr/>
          <p:nvPr/>
        </p:nvSpPr>
        <p:spPr>
          <a:xfrm rot="5400000">
            <a:off x="3385893" y="3392740"/>
            <a:ext cx="288032" cy="211973"/>
          </a:xfrm>
          <a:prstGeom prst="stripedRightArrow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2" name="Rectangle 8"/>
          <p:cNvSpPr>
            <a:spLocks noChangeArrowheads="1"/>
          </p:cNvSpPr>
          <p:nvPr/>
        </p:nvSpPr>
        <p:spPr bwMode="auto">
          <a:xfrm>
            <a:off x="2195736" y="5586958"/>
            <a:ext cx="3492532" cy="827469"/>
          </a:xfrm>
          <a:prstGeom prst="foldedCorner">
            <a:avLst/>
          </a:prstGeom>
          <a:ln w="12700">
            <a:solidFill>
              <a:srgbClr val="FF0000"/>
            </a:solidFill>
            <a:headEnd/>
            <a:tailE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endParaRPr lang="it-IT" sz="1200" b="1" i="1" dirty="0" smtClean="0">
              <a:ln w="12700">
                <a:noFill/>
                <a:prstDash val="solid"/>
              </a:ln>
              <a:solidFill>
                <a:schemeClr val="tx1"/>
              </a:solidFill>
            </a:endParaRPr>
          </a:p>
          <a:p>
            <a:pPr>
              <a:defRPr/>
            </a:pPr>
            <a:r>
              <a:rPr lang="it-IT" sz="1200" b="1" i="1" dirty="0">
                <a:ln w="12700">
                  <a:noFill/>
                  <a:prstDash val="solid"/>
                </a:ln>
                <a:solidFill>
                  <a:schemeClr val="tx1"/>
                </a:solidFill>
              </a:rPr>
              <a:t>Tempo media di attesa al trapianto:  </a:t>
            </a:r>
            <a:r>
              <a:rPr lang="it-IT" sz="1200" b="1" i="1" dirty="0" smtClean="0">
                <a:ln w="12700">
                  <a:noFill/>
                  <a:prstDash val="solid"/>
                </a:ln>
                <a:solidFill>
                  <a:schemeClr val="tx1"/>
                </a:solidFill>
              </a:rPr>
              <a:t>0,8 anni</a:t>
            </a:r>
            <a:endParaRPr lang="it-IT" sz="1200" b="1" i="1" dirty="0">
              <a:ln w="12700">
                <a:noFill/>
                <a:prstDash val="solid"/>
              </a:ln>
              <a:solidFill>
                <a:schemeClr val="tx1"/>
              </a:solidFill>
            </a:endParaRPr>
          </a:p>
          <a:p>
            <a:pPr>
              <a:defRPr/>
            </a:pPr>
            <a:r>
              <a:rPr lang="it-IT" sz="1200" b="1" i="1" dirty="0">
                <a:ln w="12700">
                  <a:noFill/>
                  <a:prstDash val="solid"/>
                </a:ln>
                <a:solidFill>
                  <a:schemeClr val="tx1"/>
                </a:solidFill>
              </a:rPr>
              <a:t>ISL:  </a:t>
            </a:r>
            <a:r>
              <a:rPr lang="it-IT" sz="1400" b="1" i="1" dirty="0" smtClean="0">
                <a:ln w="12700">
                  <a:noFill/>
                  <a:prstDash val="solid"/>
                </a:ln>
                <a:solidFill>
                  <a:schemeClr val="tx1"/>
                </a:solidFill>
              </a:rPr>
              <a:t>32,3</a:t>
            </a:r>
            <a:r>
              <a:rPr lang="it-IT" sz="1200" b="1" i="1" dirty="0" smtClean="0">
                <a:ln w="12700">
                  <a:noFill/>
                  <a:prstDash val="solid"/>
                </a:ln>
                <a:solidFill>
                  <a:schemeClr val="tx1"/>
                </a:solidFill>
              </a:rPr>
              <a:t> </a:t>
            </a:r>
            <a:r>
              <a:rPr lang="it-IT" sz="1400" b="1" i="1" dirty="0">
                <a:ln w="12700">
                  <a:noFill/>
                  <a:prstDash val="solid"/>
                </a:ln>
                <a:solidFill>
                  <a:schemeClr val="tx1"/>
                </a:solidFill>
              </a:rPr>
              <a:t>%</a:t>
            </a:r>
          </a:p>
          <a:p>
            <a:pPr>
              <a:defRPr/>
            </a:pPr>
            <a:r>
              <a:rPr lang="it-IT" sz="1200" b="1" i="1" dirty="0">
                <a:ln w="12700">
                  <a:noFill/>
                  <a:prstDash val="solid"/>
                </a:ln>
                <a:solidFill>
                  <a:schemeClr val="tx1"/>
                </a:solidFill>
              </a:rPr>
              <a:t>ISLT: </a:t>
            </a:r>
            <a:r>
              <a:rPr lang="it-IT" sz="1400" b="1" i="1" dirty="0">
                <a:ln w="12700">
                  <a:noFill/>
                  <a:prstDash val="solid"/>
                </a:ln>
                <a:solidFill>
                  <a:schemeClr val="tx1"/>
                </a:solidFill>
              </a:rPr>
              <a:t> </a:t>
            </a:r>
            <a:r>
              <a:rPr lang="it-IT" sz="1400" b="1" i="1" dirty="0" smtClean="0">
                <a:ln w="12700">
                  <a:noFill/>
                  <a:prstDash val="solid"/>
                </a:ln>
                <a:solidFill>
                  <a:schemeClr val="tx1"/>
                </a:solidFill>
              </a:rPr>
              <a:t>21,7 %</a:t>
            </a:r>
            <a:endParaRPr lang="it-IT" sz="1400" b="1" i="1" dirty="0">
              <a:ln w="12700">
                <a:noFill/>
                <a:prstDash val="solid"/>
              </a:ln>
              <a:solidFill>
                <a:schemeClr val="tx1"/>
              </a:solidFill>
            </a:endParaRPr>
          </a:p>
        </p:txBody>
      </p:sp>
      <p:sp>
        <p:nvSpPr>
          <p:cNvPr id="33" name="Rectangle 8"/>
          <p:cNvSpPr>
            <a:spLocks noChangeArrowheads="1"/>
          </p:cNvSpPr>
          <p:nvPr/>
        </p:nvSpPr>
        <p:spPr bwMode="auto">
          <a:xfrm>
            <a:off x="4179001" y="4907070"/>
            <a:ext cx="1682901" cy="701614"/>
          </a:xfrm>
          <a:prstGeom prst="roundRect">
            <a:avLst/>
          </a:prstGeom>
          <a:ln w="50800">
            <a:solidFill>
              <a:srgbClr val="C00000"/>
            </a:solidFill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it-IT" sz="1400" b="1" dirty="0">
                <a:solidFill>
                  <a:srgbClr val="C00000"/>
                </a:solidFill>
              </a:rPr>
              <a:t>TRAPIANTI: </a:t>
            </a:r>
            <a:r>
              <a:rPr lang="it-IT" sz="2000" b="1" dirty="0" smtClean="0">
                <a:solidFill>
                  <a:srgbClr val="C00000"/>
                </a:solidFill>
              </a:rPr>
              <a:t>219</a:t>
            </a:r>
            <a:endParaRPr lang="it-IT" sz="20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solidFill>
                <a:srgbClr val="C0000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34" name="Rectangle 8"/>
          <p:cNvSpPr>
            <a:spLocks noChangeArrowheads="1"/>
          </p:cNvSpPr>
          <p:nvPr/>
        </p:nvSpPr>
        <p:spPr bwMode="auto">
          <a:xfrm>
            <a:off x="6906638" y="6148164"/>
            <a:ext cx="1789687" cy="309640"/>
          </a:xfrm>
          <a:prstGeom prst="foldedCorner">
            <a:avLst/>
          </a:prstGeom>
          <a:ln w="12700">
            <a:solidFill>
              <a:srgbClr val="FF0000"/>
            </a:solidFill>
            <a:headEnd/>
            <a:tailE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it-IT" sz="1200" b="1" i="1" dirty="0">
                <a:ln w="12700">
                  <a:noFill/>
                  <a:prstDash val="solid"/>
                </a:ln>
                <a:solidFill>
                  <a:schemeClr val="tx1"/>
                </a:solidFill>
              </a:rPr>
              <a:t>mortalità in lista: </a:t>
            </a:r>
            <a:r>
              <a:rPr lang="it-IT" sz="1200" b="1" i="1" dirty="0" smtClean="0">
                <a:ln w="12700">
                  <a:noFill/>
                  <a:prstDash val="solid"/>
                </a:ln>
                <a:solidFill>
                  <a:schemeClr val="tx1"/>
                </a:solidFill>
              </a:rPr>
              <a:t>6</a:t>
            </a:r>
            <a:r>
              <a:rPr lang="it-IT" sz="1400" b="1" i="1" dirty="0" smtClean="0">
                <a:ln w="12700">
                  <a:noFill/>
                  <a:prstDash val="solid"/>
                </a:ln>
                <a:solidFill>
                  <a:schemeClr val="tx1"/>
                </a:solidFill>
              </a:rPr>
              <a:t>,1%</a:t>
            </a:r>
            <a:endParaRPr lang="it-IT" sz="1400" b="1" i="1" dirty="0">
              <a:ln w="12700">
                <a:noFill/>
                <a:prstDash val="solid"/>
              </a:ln>
              <a:solidFill>
                <a:schemeClr val="tx1"/>
              </a:solidFill>
            </a:endParaRPr>
          </a:p>
        </p:txBody>
      </p:sp>
      <p:sp>
        <p:nvSpPr>
          <p:cNvPr id="35" name="Rectangle 8"/>
          <p:cNvSpPr>
            <a:spLocks noChangeArrowheads="1"/>
          </p:cNvSpPr>
          <p:nvPr/>
        </p:nvSpPr>
        <p:spPr bwMode="auto">
          <a:xfrm>
            <a:off x="6872224" y="5734296"/>
            <a:ext cx="1529910" cy="435648"/>
          </a:xfrm>
          <a:prstGeom prst="roundRect">
            <a:avLst/>
          </a:prstGeom>
          <a:ln w="38100">
            <a:solidFill>
              <a:srgbClr val="C00000"/>
            </a:solidFill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it-IT" sz="1400" b="1" dirty="0"/>
              <a:t>  </a:t>
            </a:r>
            <a:r>
              <a:rPr lang="it-IT" sz="1400" b="1" dirty="0">
                <a:solidFill>
                  <a:srgbClr val="C00000"/>
                </a:solidFill>
              </a:rPr>
              <a:t>DECESSI: </a:t>
            </a:r>
            <a:r>
              <a:rPr lang="it-IT" sz="2000" b="1" dirty="0" smtClean="0">
                <a:solidFill>
                  <a:srgbClr val="C00000"/>
                </a:solidFill>
              </a:rPr>
              <a:t>62</a:t>
            </a:r>
            <a:endParaRPr lang="it-IT" sz="20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solidFill>
                <a:srgbClr val="C0000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36" name="Rectangle 8"/>
          <p:cNvSpPr>
            <a:spLocks noChangeArrowheads="1"/>
          </p:cNvSpPr>
          <p:nvPr/>
        </p:nvSpPr>
        <p:spPr bwMode="auto">
          <a:xfrm>
            <a:off x="6862656" y="5252361"/>
            <a:ext cx="1595544" cy="319244"/>
          </a:xfrm>
          <a:prstGeom prst="roundRect">
            <a:avLst/>
          </a:prstGeom>
          <a:ln w="25400">
            <a:solidFill>
              <a:srgbClr val="C00000"/>
            </a:solidFill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it-IT" sz="1400" b="1" dirty="0"/>
              <a:t> </a:t>
            </a:r>
            <a:r>
              <a:rPr lang="it-IT" sz="1400" b="1" dirty="0">
                <a:solidFill>
                  <a:srgbClr val="C00000"/>
                </a:solidFill>
              </a:rPr>
              <a:t>Altra causa: </a:t>
            </a:r>
            <a:r>
              <a:rPr lang="it-IT" sz="2000" b="1" dirty="0" smtClean="0">
                <a:solidFill>
                  <a:srgbClr val="C00000"/>
                </a:solidFill>
              </a:rPr>
              <a:t>32</a:t>
            </a:r>
            <a:endParaRPr lang="it-IT" sz="20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solidFill>
                <a:srgbClr val="C0000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cxnSp>
        <p:nvCxnSpPr>
          <p:cNvPr id="41" name="Connettore 2 40"/>
          <p:cNvCxnSpPr/>
          <p:nvPr/>
        </p:nvCxnSpPr>
        <p:spPr>
          <a:xfrm>
            <a:off x="6329118" y="5946998"/>
            <a:ext cx="416170" cy="0"/>
          </a:xfrm>
          <a:prstGeom prst="straightConnector1">
            <a:avLst/>
          </a:prstGeom>
          <a:ln w="3175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Connettore 1 36"/>
          <p:cNvCxnSpPr/>
          <p:nvPr/>
        </p:nvCxnSpPr>
        <p:spPr>
          <a:xfrm>
            <a:off x="6326845" y="4735395"/>
            <a:ext cx="0" cy="1216725"/>
          </a:xfrm>
          <a:prstGeom prst="line">
            <a:avLst/>
          </a:prstGeom>
          <a:ln w="317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Connettore 2 38"/>
          <p:cNvCxnSpPr/>
          <p:nvPr/>
        </p:nvCxnSpPr>
        <p:spPr>
          <a:xfrm>
            <a:off x="6326845" y="5403480"/>
            <a:ext cx="442820" cy="8503"/>
          </a:xfrm>
          <a:prstGeom prst="straightConnector1">
            <a:avLst/>
          </a:prstGeom>
          <a:ln w="3175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Connettore 2 39"/>
          <p:cNvCxnSpPr/>
          <p:nvPr/>
        </p:nvCxnSpPr>
        <p:spPr>
          <a:xfrm flipH="1">
            <a:off x="5964895" y="5082902"/>
            <a:ext cx="361950" cy="0"/>
          </a:xfrm>
          <a:prstGeom prst="straightConnector1">
            <a:avLst/>
          </a:prstGeom>
          <a:ln w="3175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Freccia a destra con strisce 44"/>
          <p:cNvSpPr/>
          <p:nvPr/>
        </p:nvSpPr>
        <p:spPr>
          <a:xfrm rot="5400000">
            <a:off x="6124107" y="3401976"/>
            <a:ext cx="288032" cy="211973"/>
          </a:xfrm>
          <a:prstGeom prst="stripedRightArrow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3" name="Text Box 4"/>
          <p:cNvSpPr txBox="1">
            <a:spLocks noChangeArrowheads="1"/>
          </p:cNvSpPr>
          <p:nvPr/>
        </p:nvSpPr>
        <p:spPr bwMode="auto">
          <a:xfrm>
            <a:off x="-1" y="6495727"/>
            <a:ext cx="401128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it-IT" sz="1200" b="1" i="1" dirty="0" smtClean="0">
                <a:latin typeface="Calibri" pitchFamily="34" charset="0"/>
              </a:rPr>
              <a:t>*ISL: numero TX/Numero iscritti inizio anno</a:t>
            </a:r>
          </a:p>
          <a:p>
            <a:r>
              <a:rPr lang="it-IT" sz="1200" b="1" i="1" dirty="0" smtClean="0">
                <a:latin typeface="Calibri" pitchFamily="34" charset="0"/>
              </a:rPr>
              <a:t>**ISLT: numero TX/(Numero iscritti inizio </a:t>
            </a:r>
            <a:r>
              <a:rPr lang="it-IT" sz="1200" b="1" i="1" dirty="0" err="1" smtClean="0">
                <a:latin typeface="Calibri" pitchFamily="34" charset="0"/>
              </a:rPr>
              <a:t>anno+Ingressi</a:t>
            </a:r>
            <a:r>
              <a:rPr lang="it-IT" sz="1200" b="1" i="1" dirty="0" smtClean="0">
                <a:latin typeface="Calibri" pitchFamily="34" charset="0"/>
              </a:rPr>
              <a:t>)</a:t>
            </a:r>
            <a:endParaRPr lang="it-IT" sz="1200" b="1" i="1" dirty="0">
              <a:latin typeface="Calibri" pitchFamily="34" charset="0"/>
            </a:endParaRPr>
          </a:p>
        </p:txBody>
      </p:sp>
      <p:sp>
        <p:nvSpPr>
          <p:cNvPr id="22" name="Rettangolo arrotondato 21"/>
          <p:cNvSpPr>
            <a:spLocks noChangeArrowheads="1"/>
          </p:cNvSpPr>
          <p:nvPr/>
        </p:nvSpPr>
        <p:spPr bwMode="auto">
          <a:xfrm>
            <a:off x="107505" y="1268760"/>
            <a:ext cx="1584176" cy="555625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25400" algn="ctr">
            <a:solidFill>
              <a:srgbClr val="C00000"/>
            </a:solidFill>
            <a:round/>
            <a:headEnd/>
            <a:tailEnd/>
          </a:ln>
          <a:effectLst>
            <a:outerShdw dist="38100" dir="2700000" algn="tl" rotWithShape="0">
              <a:srgbClr val="000000">
                <a:alpha val="39999"/>
              </a:srgbClr>
            </a:outerShdw>
          </a:effectLst>
        </p:spPr>
        <p:txBody>
          <a:bodyPr anchor="ctr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it-IT" sz="28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Cuore</a:t>
            </a:r>
            <a:endParaRPr lang="it-IT" sz="2800" dirty="0"/>
          </a:p>
        </p:txBody>
      </p:sp>
      <p:sp>
        <p:nvSpPr>
          <p:cNvPr id="24" name="Rectangle 8"/>
          <p:cNvSpPr>
            <a:spLocks noChangeArrowheads="1"/>
          </p:cNvSpPr>
          <p:nvPr/>
        </p:nvSpPr>
        <p:spPr bwMode="auto">
          <a:xfrm>
            <a:off x="5433983" y="3715160"/>
            <a:ext cx="1773598" cy="970563"/>
          </a:xfrm>
          <a:prstGeom prst="roundRect">
            <a:avLst/>
          </a:prstGeom>
          <a:ln w="63500">
            <a:solidFill>
              <a:srgbClr val="C00000"/>
            </a:solidFill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it-IT" sz="1100" b="1" i="1" dirty="0"/>
              <a:t> </a:t>
            </a:r>
            <a:r>
              <a:rPr lang="it-IT" sz="1100" b="1" i="1" dirty="0">
                <a:solidFill>
                  <a:srgbClr val="C00000"/>
                </a:solidFill>
              </a:rPr>
              <a:t>Pazienti </a:t>
            </a:r>
            <a:r>
              <a:rPr lang="it-IT" sz="1100" b="1" i="1" dirty="0" smtClean="0">
                <a:solidFill>
                  <a:srgbClr val="C00000"/>
                </a:solidFill>
              </a:rPr>
              <a:t>USCITI DI LISTA dal 1/1/2013 </a:t>
            </a:r>
            <a:r>
              <a:rPr lang="it-IT" sz="1100" b="1" i="1" dirty="0">
                <a:solidFill>
                  <a:srgbClr val="C00000"/>
                </a:solidFill>
              </a:rPr>
              <a:t>al </a:t>
            </a:r>
            <a:r>
              <a:rPr lang="it-IT" sz="1100" b="1" i="1" dirty="0" smtClean="0">
                <a:solidFill>
                  <a:srgbClr val="C00000"/>
                </a:solidFill>
              </a:rPr>
              <a:t>31/12/2013</a:t>
            </a:r>
            <a:r>
              <a:rPr lang="it-IT" sz="1100" dirty="0" smtClean="0">
                <a:solidFill>
                  <a:srgbClr val="C00000"/>
                </a:solidFill>
              </a:rPr>
              <a:t> </a:t>
            </a:r>
          </a:p>
          <a:p>
            <a:pPr algn="ctr">
              <a:defRPr/>
            </a:pPr>
            <a:r>
              <a:rPr lang="it-IT" sz="2400" b="1" dirty="0" smtClean="0">
                <a:solidFill>
                  <a:srgbClr val="C00000"/>
                </a:solidFill>
              </a:rPr>
              <a:t>313</a:t>
            </a:r>
            <a:endParaRPr lang="it-IT" sz="24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solidFill>
                <a:srgbClr val="C0000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grpSp>
        <p:nvGrpSpPr>
          <p:cNvPr id="42" name="Gruppo 41"/>
          <p:cNvGrpSpPr/>
          <p:nvPr/>
        </p:nvGrpSpPr>
        <p:grpSpPr>
          <a:xfrm>
            <a:off x="2195736" y="1340769"/>
            <a:ext cx="2592287" cy="1176881"/>
            <a:chOff x="2195736" y="1340769"/>
            <a:chExt cx="2592287" cy="1176881"/>
          </a:xfrm>
        </p:grpSpPr>
        <p:sp>
          <p:nvSpPr>
            <p:cNvPr id="5" name="Rectangle 5"/>
            <p:cNvSpPr>
              <a:spLocks noChangeArrowheads="1"/>
            </p:cNvSpPr>
            <p:nvPr/>
          </p:nvSpPr>
          <p:spPr bwMode="auto">
            <a:xfrm rot="5400000">
              <a:off x="2903439" y="633066"/>
              <a:ext cx="1176881" cy="2592287"/>
            </a:xfrm>
            <a:prstGeom prst="homePlate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rgbClr val="C00000"/>
              </a:solidFill>
              <a:headEnd/>
              <a:tailEnd/>
            </a:ln>
          </p:spPr>
          <p:style>
            <a:lnRef idx="3">
              <a:schemeClr val="lt1"/>
            </a:lnRef>
            <a:fillRef idx="1">
              <a:schemeClr val="accent3"/>
            </a:fillRef>
            <a:effectRef idx="1">
              <a:schemeClr val="accent3"/>
            </a:effectRef>
            <a:fontRef idx="minor">
              <a:schemeClr val="lt1"/>
            </a:fontRef>
          </p:style>
          <p:txBody>
            <a:bodyPr vert="vert270"/>
            <a:lstStyle/>
            <a:p>
              <a:pPr algn="ctr">
                <a:defRPr/>
              </a:pPr>
              <a:endParaRPr lang="it-IT" sz="1200" b="1" dirty="0" smtClean="0">
                <a:solidFill>
                  <a:srgbClr val="C00000"/>
                </a:solidFill>
              </a:endParaRPr>
            </a:p>
          </p:txBody>
        </p:sp>
        <p:sp>
          <p:nvSpPr>
            <p:cNvPr id="25" name="Rettangolo 24"/>
            <p:cNvSpPr/>
            <p:nvPr/>
          </p:nvSpPr>
          <p:spPr>
            <a:xfrm>
              <a:off x="2411760" y="1412776"/>
              <a:ext cx="2301398" cy="67710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it-IT" sz="1400" b="1" i="1" dirty="0" smtClean="0">
                  <a:solidFill>
                    <a:srgbClr val="C00000"/>
                  </a:solidFill>
                </a:rPr>
                <a:t>Pazienti iscritti  al  1/1/2013</a:t>
              </a:r>
            </a:p>
            <a:p>
              <a:pPr algn="ctr">
                <a:defRPr/>
              </a:pPr>
              <a:r>
                <a:rPr lang="it-IT" sz="2400" b="1" dirty="0" smtClean="0">
                  <a:solidFill>
                    <a:srgbClr val="C00000"/>
                  </a:solidFill>
                </a:rPr>
                <a:t>677</a:t>
              </a:r>
              <a:endParaRPr lang="it-IT" sz="2400" dirty="0"/>
            </a:p>
          </p:txBody>
        </p:sp>
      </p:grpSp>
      <p:grpSp>
        <p:nvGrpSpPr>
          <p:cNvPr id="38" name="Gruppo 37"/>
          <p:cNvGrpSpPr/>
          <p:nvPr/>
        </p:nvGrpSpPr>
        <p:grpSpPr>
          <a:xfrm>
            <a:off x="5292080" y="1340770"/>
            <a:ext cx="2088232" cy="1176878"/>
            <a:chOff x="5292080" y="1340770"/>
            <a:chExt cx="2088232" cy="1176878"/>
          </a:xfrm>
        </p:grpSpPr>
        <p:sp>
          <p:nvSpPr>
            <p:cNvPr id="6" name="Rectangle 6"/>
            <p:cNvSpPr>
              <a:spLocks noChangeArrowheads="1"/>
            </p:cNvSpPr>
            <p:nvPr/>
          </p:nvSpPr>
          <p:spPr bwMode="auto">
            <a:xfrm rot="5400000">
              <a:off x="5779315" y="916651"/>
              <a:ext cx="1176878" cy="2025115"/>
            </a:xfrm>
            <a:prstGeom prst="homePlate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rgbClr val="C00000"/>
              </a:solidFill>
              <a:headEnd/>
              <a:tailEnd/>
            </a:ln>
          </p:spPr>
          <p:style>
            <a:lnRef idx="3">
              <a:schemeClr val="lt1"/>
            </a:lnRef>
            <a:fillRef idx="1">
              <a:schemeClr val="accent3"/>
            </a:fillRef>
            <a:effectRef idx="1">
              <a:schemeClr val="accent3"/>
            </a:effectRef>
            <a:fontRef idx="minor">
              <a:schemeClr val="lt1"/>
            </a:fontRef>
          </p:style>
          <p:txBody>
            <a:bodyPr vert="vert270"/>
            <a:lstStyle/>
            <a:p>
              <a:pPr algn="ctr">
                <a:defRPr/>
              </a:pPr>
              <a:endParaRPr lang="it-IT" sz="2400" b="1" dirty="0">
                <a:solidFill>
                  <a:srgbClr val="C00000"/>
                </a:solidFill>
              </a:endParaRPr>
            </a:p>
          </p:txBody>
        </p:sp>
        <p:sp>
          <p:nvSpPr>
            <p:cNvPr id="31" name="Rettangolo 30"/>
            <p:cNvSpPr/>
            <p:nvPr/>
          </p:nvSpPr>
          <p:spPr>
            <a:xfrm>
              <a:off x="5292080" y="1412776"/>
              <a:ext cx="2088232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it-IT" sz="1200" b="1" i="1" dirty="0" smtClean="0">
                  <a:solidFill>
                    <a:srgbClr val="C00000"/>
                  </a:solidFill>
                </a:rPr>
                <a:t>Ingressi in lista nel periodo dal 1/1/2013 al 31/12/2013</a:t>
              </a:r>
            </a:p>
            <a:p>
              <a:pPr algn="ctr">
                <a:defRPr/>
              </a:pPr>
              <a:r>
                <a:rPr lang="it-IT" sz="2400" b="1" dirty="0" smtClean="0">
                  <a:solidFill>
                    <a:srgbClr val="C00000"/>
                  </a:solidFill>
                </a:rPr>
                <a:t>332</a:t>
              </a:r>
              <a:endParaRPr lang="it-IT" sz="2400" b="1" dirty="0">
                <a:solidFill>
                  <a:srgbClr val="C00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82754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5"/>
          <p:cNvSpPr txBox="1">
            <a:spLocks noChangeArrowheads="1"/>
          </p:cNvSpPr>
          <p:nvPr/>
        </p:nvSpPr>
        <p:spPr bwMode="auto">
          <a:xfrm>
            <a:off x="26220" y="649048"/>
            <a:ext cx="91440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>
              <a:defRPr/>
            </a:pPr>
            <a:r>
              <a:rPr lang="it-IT" sz="3200" b="1" u="none" dirty="0"/>
              <a:t>Flussi Lista di attesa </a:t>
            </a:r>
            <a:r>
              <a:rPr lang="it-IT" sz="3200" b="1" u="none" dirty="0" smtClean="0"/>
              <a:t>1/</a:t>
            </a:r>
            <a:r>
              <a:rPr lang="it-IT" sz="3200" b="1" dirty="0" smtClean="0"/>
              <a:t>1</a:t>
            </a:r>
            <a:r>
              <a:rPr lang="it-IT" sz="3200" b="1" u="none" dirty="0" smtClean="0"/>
              <a:t>/2013 </a:t>
            </a:r>
            <a:r>
              <a:rPr lang="it-IT" sz="3200" b="1" u="none" dirty="0"/>
              <a:t>– </a:t>
            </a:r>
            <a:r>
              <a:rPr lang="it-IT" sz="3200" b="1" u="none" dirty="0" smtClean="0"/>
              <a:t>31/12/2013</a:t>
            </a:r>
            <a:endParaRPr lang="it-IT" sz="3200" b="1" u="none" dirty="0"/>
          </a:p>
        </p:txBody>
      </p:sp>
      <p:sp>
        <p:nvSpPr>
          <p:cNvPr id="7" name="Rectangle 8"/>
          <p:cNvSpPr>
            <a:spLocks noChangeArrowheads="1"/>
          </p:cNvSpPr>
          <p:nvPr/>
        </p:nvSpPr>
        <p:spPr bwMode="auto">
          <a:xfrm>
            <a:off x="2254570" y="2562622"/>
            <a:ext cx="4896544" cy="723766"/>
          </a:xfrm>
          <a:prstGeom prst="roundRect">
            <a:avLst/>
          </a:prstGeom>
          <a:solidFill>
            <a:schemeClr val="accent5">
              <a:lumMod val="75000"/>
            </a:schemeClr>
          </a:solidFill>
          <a:ln>
            <a:solidFill>
              <a:schemeClr val="bg1"/>
            </a:solidFill>
            <a:headEnd/>
            <a:tailEnd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it-IT" sz="1200" b="1" i="1" dirty="0" smtClean="0">
                <a:solidFill>
                  <a:schemeClr val="bg1"/>
                </a:solidFill>
              </a:rPr>
              <a:t>TOTALE PAZIENTI nel </a:t>
            </a:r>
            <a:r>
              <a:rPr lang="it-IT" sz="1200" b="1" i="1" dirty="0">
                <a:solidFill>
                  <a:schemeClr val="bg1"/>
                </a:solidFill>
              </a:rPr>
              <a:t>periodo</a:t>
            </a:r>
            <a:r>
              <a:rPr lang="it-IT" sz="1200" b="1" dirty="0">
                <a:solidFill>
                  <a:schemeClr val="bg1"/>
                </a:solidFill>
              </a:rPr>
              <a:t> </a:t>
            </a:r>
            <a:r>
              <a:rPr lang="it-IT" sz="1200" b="1" i="1" dirty="0">
                <a:solidFill>
                  <a:schemeClr val="bg1"/>
                </a:solidFill>
              </a:rPr>
              <a:t>dal </a:t>
            </a:r>
            <a:r>
              <a:rPr lang="it-IT" sz="1200" b="1" i="1" dirty="0" smtClean="0">
                <a:solidFill>
                  <a:schemeClr val="bg1"/>
                </a:solidFill>
              </a:rPr>
              <a:t>1/1/2013 </a:t>
            </a:r>
            <a:r>
              <a:rPr lang="it-IT" sz="1200" b="1" i="1" dirty="0">
                <a:solidFill>
                  <a:schemeClr val="bg1"/>
                </a:solidFill>
              </a:rPr>
              <a:t>al </a:t>
            </a:r>
            <a:r>
              <a:rPr lang="it-IT" sz="1200" b="1" i="1" dirty="0" smtClean="0">
                <a:solidFill>
                  <a:schemeClr val="bg1"/>
                </a:solidFill>
              </a:rPr>
              <a:t>31/12/2013</a:t>
            </a:r>
            <a:r>
              <a:rPr lang="it-IT" sz="1200" dirty="0" smtClean="0">
                <a:solidFill>
                  <a:schemeClr val="bg1"/>
                </a:solidFill>
              </a:rPr>
              <a:t> </a:t>
            </a:r>
          </a:p>
          <a:p>
            <a:pPr algn="ctr">
              <a:defRPr/>
            </a:pPr>
            <a:r>
              <a:rPr lang="it-IT" sz="2400" b="1" dirty="0" smtClean="0">
                <a:solidFill>
                  <a:schemeClr val="bg1"/>
                </a:solidFill>
              </a:rPr>
              <a:t>576</a:t>
            </a:r>
            <a:endParaRPr lang="it-IT" sz="24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28" name="Rectangle 8"/>
          <p:cNvSpPr>
            <a:spLocks noChangeArrowheads="1"/>
          </p:cNvSpPr>
          <p:nvPr/>
        </p:nvSpPr>
        <p:spPr bwMode="auto">
          <a:xfrm>
            <a:off x="323528" y="3865579"/>
            <a:ext cx="1667020" cy="931573"/>
          </a:xfrm>
          <a:prstGeom prst="foldedCorner">
            <a:avLst/>
          </a:prstGeom>
          <a:solidFill>
            <a:schemeClr val="lt1"/>
          </a:solidFill>
          <a:ln w="12700">
            <a:solidFill>
              <a:schemeClr val="accent5">
                <a:lumMod val="75000"/>
              </a:schemeClr>
            </a:solidFill>
            <a:prstDash val="solid"/>
            <a:headEnd/>
            <a:tailE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it-IT" sz="1200" b="1" i="1" dirty="0" smtClean="0">
              <a:ln w="12700">
                <a:noFill/>
                <a:prstDash val="solid"/>
              </a:ln>
              <a:solidFill>
                <a:schemeClr val="tx1"/>
              </a:solidFill>
            </a:endParaRPr>
          </a:p>
          <a:p>
            <a:pPr algn="ctr">
              <a:defRPr/>
            </a:pPr>
            <a:r>
              <a:rPr lang="it-IT" sz="1200" b="1" i="1" dirty="0">
                <a:ln w="12700">
                  <a:noFill/>
                  <a:prstDash val="solid"/>
                </a:ln>
                <a:solidFill>
                  <a:schemeClr val="tx1"/>
                </a:solidFill>
              </a:rPr>
              <a:t>Tempo medio di attesa in lista:</a:t>
            </a:r>
          </a:p>
          <a:p>
            <a:pPr algn="ctr">
              <a:defRPr/>
            </a:pPr>
            <a:r>
              <a:rPr lang="it-IT" sz="1400" b="1" i="1" dirty="0" smtClean="0">
                <a:ln w="12700">
                  <a:noFill/>
                  <a:prstDash val="solid"/>
                </a:ln>
                <a:solidFill>
                  <a:schemeClr val="tx1"/>
                </a:solidFill>
              </a:rPr>
              <a:t>2,0 </a:t>
            </a:r>
            <a:r>
              <a:rPr lang="it-IT" sz="1400" b="1" i="1" dirty="0">
                <a:ln w="12700">
                  <a:noFill/>
                  <a:prstDash val="solid"/>
                </a:ln>
                <a:solidFill>
                  <a:schemeClr val="tx1"/>
                </a:solidFill>
              </a:rPr>
              <a:t>anni</a:t>
            </a:r>
          </a:p>
        </p:txBody>
      </p:sp>
      <p:sp>
        <p:nvSpPr>
          <p:cNvPr id="29" name="Rectangle 8"/>
          <p:cNvSpPr>
            <a:spLocks noChangeArrowheads="1"/>
          </p:cNvSpPr>
          <p:nvPr/>
        </p:nvSpPr>
        <p:spPr bwMode="auto">
          <a:xfrm>
            <a:off x="1940086" y="3722549"/>
            <a:ext cx="2919946" cy="725269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75000"/>
              </a:schemeClr>
            </a:solidFill>
            <a:headEnd/>
            <a:tailEnd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it-IT" sz="1200" b="1" i="1" dirty="0">
                <a:solidFill>
                  <a:schemeClr val="accent5">
                    <a:lumMod val="75000"/>
                  </a:schemeClr>
                </a:solidFill>
              </a:rPr>
              <a:t>Pazienti iscritti al </a:t>
            </a:r>
            <a:r>
              <a:rPr lang="it-IT" sz="1200" b="1" i="1" dirty="0" smtClean="0">
                <a:solidFill>
                  <a:schemeClr val="accent5">
                    <a:lumMod val="75000"/>
                  </a:schemeClr>
                </a:solidFill>
              </a:rPr>
              <a:t>31/12/2013</a:t>
            </a:r>
            <a:endParaRPr lang="it-IT" sz="1200" i="1" dirty="0">
              <a:solidFill>
                <a:schemeClr val="accent5">
                  <a:lumMod val="75000"/>
                </a:schemeClr>
              </a:solidFill>
            </a:endParaRPr>
          </a:p>
          <a:p>
            <a:pPr algn="ctr">
              <a:defRPr/>
            </a:pPr>
            <a:r>
              <a:rPr lang="it-IT" sz="2400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it-IT" sz="2400" b="1" dirty="0" smtClean="0">
                <a:solidFill>
                  <a:schemeClr val="accent5">
                    <a:lumMod val="75000"/>
                  </a:schemeClr>
                </a:solidFill>
              </a:rPr>
              <a:t>360</a:t>
            </a:r>
            <a:endParaRPr lang="it-IT" sz="24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solidFill>
                <a:schemeClr val="accent5">
                  <a:lumMod val="75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30" name="Freccia a destra con strisce 29"/>
          <p:cNvSpPr/>
          <p:nvPr/>
        </p:nvSpPr>
        <p:spPr>
          <a:xfrm rot="5400000">
            <a:off x="3241877" y="3392740"/>
            <a:ext cx="288032" cy="211973"/>
          </a:xfrm>
          <a:prstGeom prst="stripedRightArrow">
            <a:avLst/>
          </a:prstGeom>
          <a:solidFill>
            <a:schemeClr val="bg1"/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1" name="Rectangle 8"/>
          <p:cNvSpPr>
            <a:spLocks noChangeArrowheads="1"/>
          </p:cNvSpPr>
          <p:nvPr/>
        </p:nvSpPr>
        <p:spPr bwMode="auto">
          <a:xfrm>
            <a:off x="5386358" y="3734210"/>
            <a:ext cx="1773598" cy="970563"/>
          </a:xfrm>
          <a:prstGeom prst="roundRect">
            <a:avLst/>
          </a:prstGeom>
          <a:ln w="63500">
            <a:solidFill>
              <a:schemeClr val="accent5">
                <a:lumMod val="75000"/>
              </a:schemeClr>
            </a:solidFill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it-IT" sz="1100" b="1" i="1" dirty="0">
                <a:solidFill>
                  <a:srgbClr val="C00000"/>
                </a:solidFill>
              </a:rPr>
              <a:t> </a:t>
            </a:r>
            <a:r>
              <a:rPr lang="it-IT" sz="1100" b="1" i="1" dirty="0"/>
              <a:t> </a:t>
            </a:r>
            <a:r>
              <a:rPr lang="it-IT" sz="1100" b="1" i="1" dirty="0">
                <a:solidFill>
                  <a:schemeClr val="accent5">
                    <a:lumMod val="75000"/>
                  </a:schemeClr>
                </a:solidFill>
              </a:rPr>
              <a:t>Pazienti </a:t>
            </a:r>
            <a:r>
              <a:rPr lang="it-IT" sz="1100" b="1" i="1" dirty="0" smtClean="0">
                <a:solidFill>
                  <a:schemeClr val="accent5">
                    <a:lumMod val="75000"/>
                  </a:schemeClr>
                </a:solidFill>
              </a:rPr>
              <a:t>USCITI DI LISTA </a:t>
            </a:r>
            <a:r>
              <a:rPr lang="it-IT" sz="1100" b="1" i="1" dirty="0">
                <a:solidFill>
                  <a:schemeClr val="accent5">
                    <a:lumMod val="75000"/>
                  </a:schemeClr>
                </a:solidFill>
              </a:rPr>
              <a:t>nel periodo dal </a:t>
            </a:r>
            <a:r>
              <a:rPr lang="it-IT" sz="1100" b="1" i="1" dirty="0" smtClean="0">
                <a:solidFill>
                  <a:schemeClr val="accent5">
                    <a:lumMod val="75000"/>
                  </a:schemeClr>
                </a:solidFill>
              </a:rPr>
              <a:t>1/1/2013 </a:t>
            </a:r>
            <a:r>
              <a:rPr lang="it-IT" sz="1100" b="1" i="1" dirty="0">
                <a:solidFill>
                  <a:schemeClr val="accent5">
                    <a:lumMod val="75000"/>
                  </a:schemeClr>
                </a:solidFill>
              </a:rPr>
              <a:t>al </a:t>
            </a:r>
            <a:r>
              <a:rPr lang="it-IT" sz="1100" b="1" i="1" dirty="0" smtClean="0">
                <a:solidFill>
                  <a:schemeClr val="accent5">
                    <a:lumMod val="75000"/>
                  </a:schemeClr>
                </a:solidFill>
              </a:rPr>
              <a:t>31/12/2013 </a:t>
            </a:r>
          </a:p>
          <a:p>
            <a:pPr algn="ctr">
              <a:defRPr/>
            </a:pPr>
            <a:r>
              <a:rPr lang="it-IT" sz="2400" b="1" dirty="0" smtClean="0">
                <a:solidFill>
                  <a:schemeClr val="accent5">
                    <a:lumMod val="75000"/>
                  </a:schemeClr>
                </a:solidFill>
              </a:rPr>
              <a:t>216</a:t>
            </a:r>
            <a:endParaRPr lang="it-IT" sz="24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solidFill>
                <a:schemeClr val="accent5">
                  <a:lumMod val="75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32" name="Rectangle 8"/>
          <p:cNvSpPr>
            <a:spLocks noChangeArrowheads="1"/>
          </p:cNvSpPr>
          <p:nvPr/>
        </p:nvSpPr>
        <p:spPr bwMode="auto">
          <a:xfrm>
            <a:off x="2051720" y="5586958"/>
            <a:ext cx="3492532" cy="827469"/>
          </a:xfrm>
          <a:prstGeom prst="foldedCorner">
            <a:avLst/>
          </a:prstGeom>
          <a:ln w="12700">
            <a:solidFill>
              <a:schemeClr val="accent5">
                <a:lumMod val="75000"/>
              </a:schemeClr>
            </a:solidFill>
            <a:headEnd/>
            <a:tailE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endParaRPr lang="it-IT" sz="1200" b="1" i="1" dirty="0" smtClean="0">
              <a:ln w="12700">
                <a:noFill/>
                <a:prstDash val="solid"/>
              </a:ln>
              <a:solidFill>
                <a:schemeClr val="tx1"/>
              </a:solidFill>
            </a:endParaRPr>
          </a:p>
          <a:p>
            <a:pPr>
              <a:defRPr/>
            </a:pPr>
            <a:r>
              <a:rPr lang="it-IT" sz="1200" b="1" i="1" dirty="0" smtClean="0">
                <a:ln w="12700">
                  <a:noFill/>
                  <a:prstDash val="solid"/>
                </a:ln>
                <a:solidFill>
                  <a:schemeClr val="tx1"/>
                </a:solidFill>
              </a:rPr>
              <a:t>Tempo </a:t>
            </a:r>
            <a:r>
              <a:rPr lang="it-IT" sz="1200" b="1" i="1" dirty="0">
                <a:ln w="12700">
                  <a:noFill/>
                  <a:prstDash val="solid"/>
                </a:ln>
                <a:solidFill>
                  <a:schemeClr val="tx1"/>
                </a:solidFill>
              </a:rPr>
              <a:t>media di attesa al trapianto:  </a:t>
            </a:r>
            <a:r>
              <a:rPr lang="it-IT" sz="1200" b="1" i="1" dirty="0" smtClean="0">
                <a:ln w="12700">
                  <a:noFill/>
                  <a:prstDash val="solid"/>
                </a:ln>
                <a:solidFill>
                  <a:schemeClr val="tx1"/>
                </a:solidFill>
              </a:rPr>
              <a:t>1 ,</a:t>
            </a:r>
            <a:r>
              <a:rPr lang="it-IT" sz="1200" b="1" i="1" dirty="0">
                <a:ln w="12700">
                  <a:noFill/>
                  <a:prstDash val="solid"/>
                </a:ln>
                <a:solidFill>
                  <a:schemeClr val="tx1"/>
                </a:solidFill>
              </a:rPr>
              <a:t>3</a:t>
            </a:r>
            <a:r>
              <a:rPr lang="it-IT" sz="1200" b="1" i="1" dirty="0" smtClean="0">
                <a:ln w="12700">
                  <a:noFill/>
                  <a:prstDash val="solid"/>
                </a:ln>
                <a:solidFill>
                  <a:schemeClr val="tx1"/>
                </a:solidFill>
              </a:rPr>
              <a:t> anni</a:t>
            </a:r>
            <a:endParaRPr lang="it-IT" sz="1200" b="1" i="1" dirty="0">
              <a:ln w="12700">
                <a:noFill/>
                <a:prstDash val="solid"/>
              </a:ln>
              <a:solidFill>
                <a:schemeClr val="tx1"/>
              </a:solidFill>
            </a:endParaRPr>
          </a:p>
          <a:p>
            <a:pPr>
              <a:defRPr/>
            </a:pPr>
            <a:r>
              <a:rPr lang="it-IT" sz="1200" b="1" i="1" dirty="0">
                <a:ln w="12700">
                  <a:noFill/>
                  <a:prstDash val="solid"/>
                </a:ln>
                <a:solidFill>
                  <a:schemeClr val="tx1"/>
                </a:solidFill>
              </a:rPr>
              <a:t>ISL:  </a:t>
            </a:r>
            <a:r>
              <a:rPr lang="it-IT" sz="1400" b="1" i="1" dirty="0" smtClean="0">
                <a:ln w="12700">
                  <a:noFill/>
                  <a:prstDash val="solid"/>
                </a:ln>
                <a:solidFill>
                  <a:schemeClr val="tx1"/>
                </a:solidFill>
              </a:rPr>
              <a:t>39,1%</a:t>
            </a:r>
            <a:endParaRPr lang="it-IT" sz="1400" b="1" i="1" dirty="0">
              <a:ln w="12700">
                <a:noFill/>
                <a:prstDash val="solid"/>
              </a:ln>
              <a:solidFill>
                <a:schemeClr val="tx1"/>
              </a:solidFill>
            </a:endParaRPr>
          </a:p>
          <a:p>
            <a:pPr>
              <a:defRPr/>
            </a:pPr>
            <a:r>
              <a:rPr lang="it-IT" sz="1200" b="1" i="1" dirty="0">
                <a:ln w="12700">
                  <a:noFill/>
                  <a:prstDash val="solid"/>
                </a:ln>
                <a:solidFill>
                  <a:schemeClr val="tx1"/>
                </a:solidFill>
              </a:rPr>
              <a:t>ISL:</a:t>
            </a:r>
            <a:r>
              <a:rPr lang="it-IT" sz="1400" b="1" i="1" dirty="0">
                <a:ln w="12700">
                  <a:noFill/>
                  <a:prstDash val="solid"/>
                </a:ln>
                <a:solidFill>
                  <a:schemeClr val="tx1"/>
                </a:solidFill>
              </a:rPr>
              <a:t>  </a:t>
            </a:r>
            <a:r>
              <a:rPr lang="it-IT" sz="1400" b="1" i="1" dirty="0" smtClean="0">
                <a:ln w="12700">
                  <a:noFill/>
                  <a:prstDash val="solid"/>
                </a:ln>
                <a:solidFill>
                  <a:schemeClr val="tx1"/>
                </a:solidFill>
              </a:rPr>
              <a:t>24,5%</a:t>
            </a:r>
            <a:endParaRPr lang="it-IT" sz="1400" b="1" i="1" dirty="0">
              <a:ln w="12700">
                <a:noFill/>
                <a:prstDash val="solid"/>
              </a:ln>
              <a:solidFill>
                <a:schemeClr val="tx1"/>
              </a:solidFill>
            </a:endParaRPr>
          </a:p>
        </p:txBody>
      </p:sp>
      <p:sp>
        <p:nvSpPr>
          <p:cNvPr id="33" name="Rectangle 8"/>
          <p:cNvSpPr>
            <a:spLocks noChangeArrowheads="1"/>
          </p:cNvSpPr>
          <p:nvPr/>
        </p:nvSpPr>
        <p:spPr bwMode="auto">
          <a:xfrm>
            <a:off x="4179001" y="4907070"/>
            <a:ext cx="1682901" cy="701614"/>
          </a:xfrm>
          <a:prstGeom prst="roundRect">
            <a:avLst/>
          </a:prstGeom>
          <a:ln w="50800">
            <a:solidFill>
              <a:schemeClr val="accent5">
                <a:lumMod val="75000"/>
              </a:schemeClr>
            </a:solidFill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it-IT" sz="1400" b="1" dirty="0">
                <a:solidFill>
                  <a:schemeClr val="accent5">
                    <a:lumMod val="75000"/>
                  </a:schemeClr>
                </a:solidFill>
              </a:rPr>
              <a:t>TRAPIANTI: </a:t>
            </a:r>
            <a:r>
              <a:rPr lang="it-IT" sz="2000" b="1" dirty="0" smtClean="0">
                <a:solidFill>
                  <a:schemeClr val="accent5">
                    <a:lumMod val="75000"/>
                  </a:schemeClr>
                </a:solidFill>
              </a:rPr>
              <a:t>141</a:t>
            </a:r>
            <a:endParaRPr lang="it-IT" sz="14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solidFill>
                <a:schemeClr val="accent5">
                  <a:lumMod val="75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34" name="Rectangle 8"/>
          <p:cNvSpPr>
            <a:spLocks noChangeArrowheads="1"/>
          </p:cNvSpPr>
          <p:nvPr/>
        </p:nvSpPr>
        <p:spPr bwMode="auto">
          <a:xfrm>
            <a:off x="7030785" y="6129114"/>
            <a:ext cx="1789687" cy="309640"/>
          </a:xfrm>
          <a:prstGeom prst="foldedCorner">
            <a:avLst/>
          </a:prstGeom>
          <a:ln w="12700">
            <a:solidFill>
              <a:schemeClr val="accent5">
                <a:lumMod val="75000"/>
              </a:schemeClr>
            </a:solidFill>
            <a:headEnd/>
            <a:tailE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it-IT" sz="1200" b="1" i="1" dirty="0">
                <a:ln w="12700">
                  <a:noFill/>
                  <a:prstDash val="solid"/>
                </a:ln>
                <a:solidFill>
                  <a:schemeClr val="tx1"/>
                </a:solidFill>
              </a:rPr>
              <a:t>mortalità in lista: </a:t>
            </a:r>
            <a:r>
              <a:rPr lang="it-IT" sz="1400" b="1" i="1" dirty="0" smtClean="0">
                <a:ln w="12700">
                  <a:noFill/>
                  <a:prstDash val="solid"/>
                </a:ln>
                <a:solidFill>
                  <a:schemeClr val="tx1"/>
                </a:solidFill>
              </a:rPr>
              <a:t>10,9%</a:t>
            </a:r>
            <a:endParaRPr lang="it-IT" sz="1400" b="1" i="1" dirty="0">
              <a:ln w="12700">
                <a:noFill/>
                <a:prstDash val="solid"/>
              </a:ln>
              <a:solidFill>
                <a:schemeClr val="tx1"/>
              </a:solidFill>
            </a:endParaRPr>
          </a:p>
        </p:txBody>
      </p:sp>
      <p:sp>
        <p:nvSpPr>
          <p:cNvPr id="35" name="Rectangle 8"/>
          <p:cNvSpPr>
            <a:spLocks noChangeArrowheads="1"/>
          </p:cNvSpPr>
          <p:nvPr/>
        </p:nvSpPr>
        <p:spPr bwMode="auto">
          <a:xfrm>
            <a:off x="6872224" y="5735048"/>
            <a:ext cx="1529910" cy="396044"/>
          </a:xfrm>
          <a:prstGeom prst="roundRect">
            <a:avLst/>
          </a:prstGeom>
          <a:ln w="38100">
            <a:solidFill>
              <a:schemeClr val="accent5">
                <a:lumMod val="75000"/>
              </a:schemeClr>
            </a:solidFill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it-IT" sz="1400" b="1" dirty="0"/>
              <a:t> </a:t>
            </a:r>
            <a:r>
              <a:rPr lang="it-IT" sz="1400" b="1" dirty="0">
                <a:solidFill>
                  <a:schemeClr val="accent5">
                    <a:lumMod val="75000"/>
                  </a:schemeClr>
                </a:solidFill>
              </a:rPr>
              <a:t>DECESSI: </a:t>
            </a:r>
            <a:r>
              <a:rPr lang="it-IT" sz="2000" b="1" dirty="0" smtClean="0">
                <a:solidFill>
                  <a:schemeClr val="accent5">
                    <a:lumMod val="75000"/>
                  </a:schemeClr>
                </a:solidFill>
              </a:rPr>
              <a:t>63</a:t>
            </a:r>
            <a:endParaRPr lang="it-IT" sz="32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solidFill>
                <a:srgbClr val="C0000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36" name="Rectangle 8"/>
          <p:cNvSpPr>
            <a:spLocks noChangeArrowheads="1"/>
          </p:cNvSpPr>
          <p:nvPr/>
        </p:nvSpPr>
        <p:spPr bwMode="auto">
          <a:xfrm>
            <a:off x="6862656" y="5252361"/>
            <a:ext cx="1595544" cy="319244"/>
          </a:xfrm>
          <a:prstGeom prst="roundRect">
            <a:avLst/>
          </a:prstGeom>
          <a:ln w="25400">
            <a:solidFill>
              <a:schemeClr val="accent5">
                <a:lumMod val="75000"/>
              </a:schemeClr>
            </a:solidFill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it-IT" sz="1400" b="1" dirty="0"/>
              <a:t>  </a:t>
            </a:r>
            <a:r>
              <a:rPr lang="it-IT" sz="1400" b="1" dirty="0">
                <a:solidFill>
                  <a:schemeClr val="accent5">
                    <a:lumMod val="75000"/>
                  </a:schemeClr>
                </a:solidFill>
              </a:rPr>
              <a:t>Altra causa: </a:t>
            </a:r>
            <a:r>
              <a:rPr lang="it-IT" sz="2000" b="1" dirty="0" smtClean="0">
                <a:solidFill>
                  <a:schemeClr val="accent5">
                    <a:lumMod val="75000"/>
                  </a:schemeClr>
                </a:solidFill>
              </a:rPr>
              <a:t>12</a:t>
            </a:r>
            <a:endParaRPr lang="it-IT" sz="20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solidFill>
                <a:schemeClr val="accent5">
                  <a:lumMod val="75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cxnSp>
        <p:nvCxnSpPr>
          <p:cNvPr id="41" name="Connettore 2 40"/>
          <p:cNvCxnSpPr/>
          <p:nvPr/>
        </p:nvCxnSpPr>
        <p:spPr>
          <a:xfrm>
            <a:off x="6329118" y="5946998"/>
            <a:ext cx="416170" cy="0"/>
          </a:xfrm>
          <a:prstGeom prst="straightConnector1">
            <a:avLst/>
          </a:prstGeom>
          <a:ln w="31750">
            <a:solidFill>
              <a:schemeClr val="accent5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Connettore 1 36"/>
          <p:cNvCxnSpPr/>
          <p:nvPr/>
        </p:nvCxnSpPr>
        <p:spPr>
          <a:xfrm>
            <a:off x="6326845" y="4735395"/>
            <a:ext cx="0" cy="1216725"/>
          </a:xfrm>
          <a:prstGeom prst="line">
            <a:avLst/>
          </a:prstGeom>
          <a:ln w="31750"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Connettore 2 38"/>
          <p:cNvCxnSpPr/>
          <p:nvPr/>
        </p:nvCxnSpPr>
        <p:spPr>
          <a:xfrm>
            <a:off x="6326845" y="5403480"/>
            <a:ext cx="442820" cy="8503"/>
          </a:xfrm>
          <a:prstGeom prst="straightConnector1">
            <a:avLst/>
          </a:prstGeom>
          <a:ln w="31750">
            <a:solidFill>
              <a:schemeClr val="accent5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Connettore 2 39"/>
          <p:cNvCxnSpPr/>
          <p:nvPr/>
        </p:nvCxnSpPr>
        <p:spPr>
          <a:xfrm flipH="1">
            <a:off x="5964895" y="5082902"/>
            <a:ext cx="361950" cy="0"/>
          </a:xfrm>
          <a:prstGeom prst="straightConnector1">
            <a:avLst/>
          </a:prstGeom>
          <a:ln w="31750">
            <a:solidFill>
              <a:schemeClr val="accent5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Freccia a destra con strisce 44"/>
          <p:cNvSpPr/>
          <p:nvPr/>
        </p:nvSpPr>
        <p:spPr>
          <a:xfrm rot="5400000">
            <a:off x="6124107" y="3401976"/>
            <a:ext cx="288032" cy="211973"/>
          </a:xfrm>
          <a:prstGeom prst="stripedRightArrow">
            <a:avLst/>
          </a:prstGeom>
          <a:solidFill>
            <a:schemeClr val="bg1"/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3" name="Text Box 4"/>
          <p:cNvSpPr txBox="1">
            <a:spLocks noChangeArrowheads="1"/>
          </p:cNvSpPr>
          <p:nvPr/>
        </p:nvSpPr>
        <p:spPr bwMode="auto">
          <a:xfrm>
            <a:off x="-1" y="6495727"/>
            <a:ext cx="401128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it-IT" sz="1200" b="1" i="1" dirty="0" smtClean="0">
                <a:latin typeface="Calibri" pitchFamily="34" charset="0"/>
              </a:rPr>
              <a:t>*ISL: numero TX/Numero iscritti inizio anno</a:t>
            </a:r>
          </a:p>
          <a:p>
            <a:r>
              <a:rPr lang="it-IT" sz="1200" b="1" i="1" dirty="0" smtClean="0">
                <a:latin typeface="Calibri" pitchFamily="34" charset="0"/>
              </a:rPr>
              <a:t>**ISLT: numero TX/(Numero iscritti inizio </a:t>
            </a:r>
            <a:r>
              <a:rPr lang="it-IT" sz="1200" b="1" i="1" dirty="0" err="1" smtClean="0">
                <a:latin typeface="Calibri" pitchFamily="34" charset="0"/>
              </a:rPr>
              <a:t>anno+Ingressi</a:t>
            </a:r>
            <a:r>
              <a:rPr lang="it-IT" sz="1200" b="1" i="1" dirty="0" smtClean="0">
                <a:latin typeface="Calibri" pitchFamily="34" charset="0"/>
              </a:rPr>
              <a:t>)</a:t>
            </a:r>
            <a:endParaRPr lang="it-IT" sz="1200" b="1" i="1" dirty="0">
              <a:latin typeface="Calibri" pitchFamily="34" charset="0"/>
            </a:endParaRPr>
          </a:p>
        </p:txBody>
      </p:sp>
      <p:sp>
        <p:nvSpPr>
          <p:cNvPr id="24" name="Rettangolo arrotondato 23"/>
          <p:cNvSpPr>
            <a:spLocks noChangeArrowheads="1"/>
          </p:cNvSpPr>
          <p:nvPr/>
        </p:nvSpPr>
        <p:spPr bwMode="auto">
          <a:xfrm>
            <a:off x="107505" y="1268760"/>
            <a:ext cx="1584176" cy="555625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25400" algn="ctr">
            <a:solidFill>
              <a:schemeClr val="accent5">
                <a:lumMod val="75000"/>
              </a:schemeClr>
            </a:solidFill>
            <a:round/>
            <a:headEnd/>
            <a:tailEnd/>
          </a:ln>
          <a:effectLst>
            <a:outerShdw dist="38100" dir="2700000" algn="tl" rotWithShape="0">
              <a:srgbClr val="000000">
                <a:alpha val="39999"/>
              </a:srgbClr>
            </a:outerShdw>
          </a:effectLst>
        </p:spPr>
        <p:txBody>
          <a:bodyPr anchor="ctr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it-IT" sz="28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Polmone</a:t>
            </a:r>
            <a:endParaRPr lang="it-IT" sz="2800" dirty="0"/>
          </a:p>
        </p:txBody>
      </p:sp>
      <p:grpSp>
        <p:nvGrpSpPr>
          <p:cNvPr id="27" name="Gruppo 26"/>
          <p:cNvGrpSpPr/>
          <p:nvPr/>
        </p:nvGrpSpPr>
        <p:grpSpPr>
          <a:xfrm>
            <a:off x="2267744" y="1340768"/>
            <a:ext cx="2232248" cy="1176882"/>
            <a:chOff x="2267744" y="1340768"/>
            <a:chExt cx="2232248" cy="1176882"/>
          </a:xfrm>
        </p:grpSpPr>
        <p:sp>
          <p:nvSpPr>
            <p:cNvPr id="5" name="Rectangle 5"/>
            <p:cNvSpPr>
              <a:spLocks noChangeArrowheads="1"/>
            </p:cNvSpPr>
            <p:nvPr/>
          </p:nvSpPr>
          <p:spPr bwMode="auto">
            <a:xfrm rot="5400000">
              <a:off x="2795427" y="813085"/>
              <a:ext cx="1176882" cy="2232248"/>
            </a:xfrm>
            <a:prstGeom prst="homePlate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solidFill>
                <a:schemeClr val="accent5">
                  <a:lumMod val="75000"/>
                </a:schemeClr>
              </a:solidFill>
              <a:headEnd/>
              <a:tailEnd/>
            </a:ln>
          </p:spPr>
          <p:style>
            <a:lnRef idx="3">
              <a:schemeClr val="lt1"/>
            </a:lnRef>
            <a:fillRef idx="1">
              <a:schemeClr val="accent3"/>
            </a:fillRef>
            <a:effectRef idx="1">
              <a:schemeClr val="accent3"/>
            </a:effectRef>
            <a:fontRef idx="minor">
              <a:schemeClr val="lt1"/>
            </a:fontRef>
          </p:style>
          <p:txBody>
            <a:bodyPr vert="vert270"/>
            <a:lstStyle/>
            <a:p>
              <a:pPr algn="ctr">
                <a:defRPr/>
              </a:pPr>
              <a:endParaRPr lang="it-IT" sz="1200" b="1" i="1" dirty="0" smtClean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  <p:sp>
          <p:nvSpPr>
            <p:cNvPr id="26" name="Rettangolo 25"/>
            <p:cNvSpPr/>
            <p:nvPr/>
          </p:nvSpPr>
          <p:spPr>
            <a:xfrm>
              <a:off x="2483768" y="1412776"/>
              <a:ext cx="1800200" cy="89255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it-IT" sz="1400" b="1" i="1" dirty="0" smtClean="0">
                  <a:solidFill>
                    <a:schemeClr val="accent5">
                      <a:lumMod val="75000"/>
                    </a:schemeClr>
                  </a:solidFill>
                </a:rPr>
                <a:t>Pazienti iscritti  al  1/1/2013</a:t>
              </a:r>
            </a:p>
            <a:p>
              <a:pPr algn="ctr">
                <a:defRPr/>
              </a:pPr>
              <a:r>
                <a:rPr lang="it-IT" sz="2400" b="1" dirty="0" smtClean="0">
                  <a:solidFill>
                    <a:schemeClr val="accent5">
                      <a:lumMod val="75000"/>
                    </a:schemeClr>
                  </a:solidFill>
                </a:rPr>
                <a:t>361</a:t>
              </a:r>
              <a:endParaRPr lang="it-IT" sz="2400" b="1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</p:grpSp>
      <p:grpSp>
        <p:nvGrpSpPr>
          <p:cNvPr id="42" name="Gruppo 41"/>
          <p:cNvGrpSpPr/>
          <p:nvPr/>
        </p:nvGrpSpPr>
        <p:grpSpPr>
          <a:xfrm>
            <a:off x="5004048" y="1340770"/>
            <a:ext cx="2376264" cy="1176878"/>
            <a:chOff x="5004048" y="1340770"/>
            <a:chExt cx="2376264" cy="1176878"/>
          </a:xfrm>
        </p:grpSpPr>
        <p:sp>
          <p:nvSpPr>
            <p:cNvPr id="6" name="Rectangle 6"/>
            <p:cNvSpPr>
              <a:spLocks noChangeArrowheads="1"/>
            </p:cNvSpPr>
            <p:nvPr/>
          </p:nvSpPr>
          <p:spPr bwMode="auto">
            <a:xfrm rot="5400000">
              <a:off x="5574093" y="914741"/>
              <a:ext cx="1176878" cy="2028935"/>
            </a:xfrm>
            <a:prstGeom prst="homePlate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solidFill>
                <a:schemeClr val="accent5">
                  <a:lumMod val="75000"/>
                </a:schemeClr>
              </a:solidFill>
              <a:headEnd/>
              <a:tailEnd/>
            </a:ln>
          </p:spPr>
          <p:style>
            <a:lnRef idx="3">
              <a:schemeClr val="lt1"/>
            </a:lnRef>
            <a:fillRef idx="1">
              <a:schemeClr val="accent3"/>
            </a:fillRef>
            <a:effectRef idx="1">
              <a:schemeClr val="accent3"/>
            </a:effectRef>
            <a:fontRef idx="minor">
              <a:schemeClr val="lt1"/>
            </a:fontRef>
          </p:style>
          <p:txBody>
            <a:bodyPr vert="vert270"/>
            <a:lstStyle/>
            <a:p>
              <a:pPr algn="ctr">
                <a:defRPr/>
              </a:pPr>
              <a:endParaRPr lang="it-IT" sz="2400" b="1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  <p:sp>
          <p:nvSpPr>
            <p:cNvPr id="38" name="CasellaDiTesto 37"/>
            <p:cNvSpPr txBox="1"/>
            <p:nvPr/>
          </p:nvSpPr>
          <p:spPr>
            <a:xfrm>
              <a:off x="5004048" y="1445875"/>
              <a:ext cx="2376264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it-IT" sz="1200" b="1" i="1" dirty="0" smtClean="0">
                  <a:solidFill>
                    <a:schemeClr val="accent5">
                      <a:lumMod val="75000"/>
                    </a:schemeClr>
                  </a:solidFill>
                </a:rPr>
                <a:t>Ingressi in lista nel periodo dal 1/1/2013 al 31/12/2013 </a:t>
              </a:r>
            </a:p>
            <a:p>
              <a:pPr algn="ctr">
                <a:defRPr/>
              </a:pPr>
              <a:r>
                <a:rPr lang="it-IT" sz="2400" b="1" dirty="0" smtClean="0">
                  <a:solidFill>
                    <a:schemeClr val="accent5">
                      <a:lumMod val="75000"/>
                    </a:schemeClr>
                  </a:solidFill>
                </a:rPr>
                <a:t>215</a:t>
              </a:r>
              <a:endParaRPr lang="it-IT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3688210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5"/>
          <p:cNvSpPr txBox="1">
            <a:spLocks noChangeArrowheads="1"/>
          </p:cNvSpPr>
          <p:nvPr/>
        </p:nvSpPr>
        <p:spPr bwMode="auto">
          <a:xfrm>
            <a:off x="26220" y="649048"/>
            <a:ext cx="91440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>
              <a:defRPr/>
            </a:pPr>
            <a:r>
              <a:rPr lang="it-IT" sz="3200" b="1" u="none" dirty="0"/>
              <a:t>Flussi Lista di attesa </a:t>
            </a:r>
            <a:r>
              <a:rPr lang="it-IT" sz="3200" b="1" u="none" dirty="0" smtClean="0"/>
              <a:t>1/</a:t>
            </a:r>
            <a:r>
              <a:rPr lang="it-IT" sz="3200" b="1" dirty="0" smtClean="0"/>
              <a:t>1</a:t>
            </a:r>
            <a:r>
              <a:rPr lang="it-IT" sz="3200" b="1" u="none" dirty="0" smtClean="0"/>
              <a:t>/2013 </a:t>
            </a:r>
            <a:r>
              <a:rPr lang="it-IT" sz="3200" b="1" u="none" dirty="0"/>
              <a:t>– </a:t>
            </a:r>
            <a:r>
              <a:rPr lang="it-IT" sz="3200" b="1" u="none" dirty="0" smtClean="0"/>
              <a:t>31/12/2013</a:t>
            </a:r>
            <a:endParaRPr lang="it-IT" sz="3200" b="1" u="none" dirty="0"/>
          </a:p>
        </p:txBody>
      </p:sp>
      <p:sp>
        <p:nvSpPr>
          <p:cNvPr id="7" name="Rectangle 8"/>
          <p:cNvSpPr>
            <a:spLocks noChangeArrowheads="1"/>
          </p:cNvSpPr>
          <p:nvPr/>
        </p:nvSpPr>
        <p:spPr bwMode="auto">
          <a:xfrm>
            <a:off x="2254570" y="2562622"/>
            <a:ext cx="4896544" cy="723766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bg1"/>
            </a:solidFill>
            <a:headEnd/>
            <a:tailEnd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it-IT" sz="1200" b="1" i="1" dirty="0" smtClean="0">
                <a:solidFill>
                  <a:schemeClr val="bg1"/>
                </a:solidFill>
              </a:rPr>
              <a:t>TOTALE PAZIENTI nel </a:t>
            </a:r>
            <a:r>
              <a:rPr lang="it-IT" sz="1200" b="1" i="1" dirty="0">
                <a:solidFill>
                  <a:schemeClr val="bg1"/>
                </a:solidFill>
              </a:rPr>
              <a:t>periodo</a:t>
            </a:r>
            <a:r>
              <a:rPr lang="it-IT" sz="1200" b="1" dirty="0">
                <a:solidFill>
                  <a:schemeClr val="bg1"/>
                </a:solidFill>
              </a:rPr>
              <a:t> </a:t>
            </a:r>
            <a:r>
              <a:rPr lang="it-IT" sz="1200" b="1" i="1" dirty="0">
                <a:solidFill>
                  <a:schemeClr val="bg1"/>
                </a:solidFill>
              </a:rPr>
              <a:t>dal </a:t>
            </a:r>
            <a:r>
              <a:rPr lang="it-IT" sz="1200" b="1" i="1" dirty="0" smtClean="0">
                <a:solidFill>
                  <a:schemeClr val="bg1"/>
                </a:solidFill>
              </a:rPr>
              <a:t>1/1/2013 </a:t>
            </a:r>
            <a:r>
              <a:rPr lang="it-IT" sz="1200" b="1" i="1" dirty="0">
                <a:solidFill>
                  <a:schemeClr val="bg1"/>
                </a:solidFill>
              </a:rPr>
              <a:t>al </a:t>
            </a:r>
            <a:r>
              <a:rPr lang="it-IT" sz="1200" b="1" i="1" dirty="0" smtClean="0">
                <a:solidFill>
                  <a:schemeClr val="bg1"/>
                </a:solidFill>
              </a:rPr>
              <a:t>31/12/2013</a:t>
            </a:r>
            <a:r>
              <a:rPr lang="it-IT" sz="1200" dirty="0" smtClean="0">
                <a:solidFill>
                  <a:schemeClr val="bg1"/>
                </a:solidFill>
              </a:rPr>
              <a:t> </a:t>
            </a:r>
          </a:p>
          <a:p>
            <a:pPr algn="ctr">
              <a:defRPr/>
            </a:pPr>
            <a:r>
              <a:rPr lang="it-IT" sz="2400" b="1" dirty="0" smtClean="0">
                <a:solidFill>
                  <a:schemeClr val="bg1"/>
                </a:solidFill>
              </a:rPr>
              <a:t>276</a:t>
            </a:r>
            <a:endParaRPr lang="it-IT" sz="24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28" name="Rectangle 8"/>
          <p:cNvSpPr>
            <a:spLocks noChangeArrowheads="1"/>
          </p:cNvSpPr>
          <p:nvPr/>
        </p:nvSpPr>
        <p:spPr bwMode="auto">
          <a:xfrm>
            <a:off x="384700" y="3937587"/>
            <a:ext cx="1667020" cy="931573"/>
          </a:xfrm>
          <a:prstGeom prst="foldedCorner">
            <a:avLst/>
          </a:prstGeom>
          <a:solidFill>
            <a:schemeClr val="lt1"/>
          </a:solidFill>
          <a:ln w="12700">
            <a:solidFill>
              <a:schemeClr val="accent6">
                <a:lumMod val="75000"/>
              </a:schemeClr>
            </a:solidFill>
            <a:prstDash val="solid"/>
            <a:headEnd/>
            <a:tailE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it-IT" sz="1200" b="1" i="1" dirty="0" smtClean="0">
              <a:ln w="12700">
                <a:noFill/>
                <a:prstDash val="solid"/>
              </a:ln>
              <a:solidFill>
                <a:schemeClr val="tx1"/>
              </a:solidFill>
            </a:endParaRPr>
          </a:p>
          <a:p>
            <a:pPr algn="ctr">
              <a:defRPr/>
            </a:pPr>
            <a:r>
              <a:rPr lang="it-IT" sz="1200" b="1" i="1" dirty="0">
                <a:ln w="12700">
                  <a:noFill/>
                  <a:prstDash val="solid"/>
                </a:ln>
                <a:solidFill>
                  <a:schemeClr val="tx1"/>
                </a:solidFill>
              </a:rPr>
              <a:t>Tempo medio di attesa in lista:</a:t>
            </a:r>
          </a:p>
          <a:p>
            <a:pPr algn="ctr">
              <a:defRPr/>
            </a:pPr>
            <a:r>
              <a:rPr lang="it-IT" sz="1400" b="1" i="1" dirty="0" smtClean="0">
                <a:ln w="12700">
                  <a:noFill/>
                  <a:prstDash val="solid"/>
                </a:ln>
                <a:solidFill>
                  <a:schemeClr val="tx1"/>
                </a:solidFill>
              </a:rPr>
              <a:t>3,0 anni</a:t>
            </a:r>
            <a:endParaRPr lang="it-IT" sz="1400" b="1" i="1" dirty="0">
              <a:ln w="12700">
                <a:noFill/>
                <a:prstDash val="solid"/>
              </a:ln>
              <a:solidFill>
                <a:schemeClr val="tx1"/>
              </a:solidFill>
            </a:endParaRPr>
          </a:p>
        </p:txBody>
      </p:sp>
      <p:sp>
        <p:nvSpPr>
          <p:cNvPr id="29" name="Rectangle 8"/>
          <p:cNvSpPr>
            <a:spLocks noChangeArrowheads="1"/>
          </p:cNvSpPr>
          <p:nvPr/>
        </p:nvSpPr>
        <p:spPr bwMode="auto">
          <a:xfrm>
            <a:off x="2012094" y="3722549"/>
            <a:ext cx="2919946" cy="725269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  <a:headEnd/>
            <a:tailEnd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it-IT" sz="1200" b="1" i="1" dirty="0">
                <a:solidFill>
                  <a:schemeClr val="accent6">
                    <a:lumMod val="75000"/>
                  </a:schemeClr>
                </a:solidFill>
              </a:rPr>
              <a:t>Pazienti iscritti al </a:t>
            </a:r>
            <a:r>
              <a:rPr lang="it-IT" sz="1200" b="1" i="1" dirty="0" smtClean="0">
                <a:solidFill>
                  <a:schemeClr val="accent6">
                    <a:lumMod val="75000"/>
                  </a:schemeClr>
                </a:solidFill>
              </a:rPr>
              <a:t>31/12/2013</a:t>
            </a:r>
            <a:endParaRPr lang="it-IT" sz="1200" i="1" dirty="0">
              <a:solidFill>
                <a:schemeClr val="accent6">
                  <a:lumMod val="75000"/>
                </a:schemeClr>
              </a:solidFill>
            </a:endParaRPr>
          </a:p>
          <a:p>
            <a:pPr algn="ctr">
              <a:defRPr/>
            </a:pPr>
            <a:r>
              <a:rPr lang="it-IT" sz="2400" b="1" dirty="0" smtClean="0">
                <a:solidFill>
                  <a:schemeClr val="accent6">
                    <a:lumMod val="75000"/>
                  </a:schemeClr>
                </a:solidFill>
              </a:rPr>
              <a:t>201</a:t>
            </a:r>
            <a:endParaRPr lang="it-IT" sz="24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solidFill>
                <a:schemeClr val="accent6">
                  <a:lumMod val="75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30" name="Freccia a destra con strisce 29"/>
          <p:cNvSpPr/>
          <p:nvPr/>
        </p:nvSpPr>
        <p:spPr>
          <a:xfrm rot="5400000">
            <a:off x="3313885" y="3392740"/>
            <a:ext cx="288032" cy="211973"/>
          </a:xfrm>
          <a:prstGeom prst="stripedRightArrow">
            <a:avLst/>
          </a:prstGeom>
          <a:solidFill>
            <a:schemeClr val="bg1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1" name="Rectangle 8"/>
          <p:cNvSpPr>
            <a:spLocks noChangeArrowheads="1"/>
          </p:cNvSpPr>
          <p:nvPr/>
        </p:nvSpPr>
        <p:spPr bwMode="auto">
          <a:xfrm>
            <a:off x="5386358" y="3734210"/>
            <a:ext cx="1773598" cy="970563"/>
          </a:xfrm>
          <a:prstGeom prst="roundRect">
            <a:avLst/>
          </a:prstGeom>
          <a:ln w="63500">
            <a:solidFill>
              <a:schemeClr val="accent6">
                <a:lumMod val="75000"/>
              </a:schemeClr>
            </a:solidFill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it-IT" sz="1100" b="1" i="1" dirty="0">
                <a:solidFill>
                  <a:schemeClr val="accent6">
                    <a:lumMod val="75000"/>
                  </a:schemeClr>
                </a:solidFill>
              </a:rPr>
              <a:t>  Pazienti </a:t>
            </a:r>
            <a:r>
              <a:rPr lang="it-IT" sz="1100" b="1" i="1" dirty="0" smtClean="0">
                <a:solidFill>
                  <a:schemeClr val="accent6">
                    <a:lumMod val="75000"/>
                  </a:schemeClr>
                </a:solidFill>
              </a:rPr>
              <a:t>USCITI DI LISTA </a:t>
            </a:r>
            <a:r>
              <a:rPr lang="it-IT" sz="1100" b="1" i="1" dirty="0">
                <a:solidFill>
                  <a:schemeClr val="accent6">
                    <a:lumMod val="75000"/>
                  </a:schemeClr>
                </a:solidFill>
              </a:rPr>
              <a:t>nel periodo dal </a:t>
            </a:r>
            <a:r>
              <a:rPr lang="it-IT" sz="1100" b="1" i="1" dirty="0" smtClean="0">
                <a:solidFill>
                  <a:schemeClr val="accent6">
                    <a:lumMod val="75000"/>
                  </a:schemeClr>
                </a:solidFill>
              </a:rPr>
              <a:t>1/1/2013 </a:t>
            </a:r>
            <a:r>
              <a:rPr lang="it-IT" sz="1100" b="1" i="1" dirty="0">
                <a:solidFill>
                  <a:schemeClr val="accent6">
                    <a:lumMod val="75000"/>
                  </a:schemeClr>
                </a:solidFill>
              </a:rPr>
              <a:t>al </a:t>
            </a:r>
            <a:r>
              <a:rPr lang="it-IT" sz="1100" b="1" i="1" dirty="0" smtClean="0">
                <a:solidFill>
                  <a:schemeClr val="accent6">
                    <a:lumMod val="75000"/>
                  </a:schemeClr>
                </a:solidFill>
              </a:rPr>
              <a:t>31/12/2013 </a:t>
            </a:r>
          </a:p>
          <a:p>
            <a:pPr algn="ctr">
              <a:defRPr/>
            </a:pPr>
            <a:r>
              <a:rPr lang="it-IT" sz="2400" b="1" dirty="0" smtClean="0">
                <a:solidFill>
                  <a:schemeClr val="accent6">
                    <a:lumMod val="75000"/>
                  </a:schemeClr>
                </a:solidFill>
              </a:rPr>
              <a:t>75</a:t>
            </a:r>
            <a:endParaRPr lang="it-IT" sz="24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solidFill>
                <a:schemeClr val="accent6">
                  <a:lumMod val="75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32" name="Rectangle 8"/>
          <p:cNvSpPr>
            <a:spLocks noChangeArrowheads="1"/>
          </p:cNvSpPr>
          <p:nvPr/>
        </p:nvSpPr>
        <p:spPr bwMode="auto">
          <a:xfrm>
            <a:off x="1907704" y="5586958"/>
            <a:ext cx="3492532" cy="827469"/>
          </a:xfrm>
          <a:prstGeom prst="foldedCorner">
            <a:avLst/>
          </a:prstGeom>
          <a:ln w="12700">
            <a:solidFill>
              <a:schemeClr val="accent6">
                <a:lumMod val="75000"/>
              </a:schemeClr>
            </a:solidFill>
            <a:headEnd/>
            <a:tailE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endParaRPr lang="it-IT" sz="1200" b="1" i="1" dirty="0" smtClean="0">
              <a:ln w="12700">
                <a:noFill/>
                <a:prstDash val="solid"/>
              </a:ln>
              <a:solidFill>
                <a:schemeClr val="tx1"/>
              </a:solidFill>
            </a:endParaRPr>
          </a:p>
          <a:p>
            <a:pPr>
              <a:defRPr/>
            </a:pPr>
            <a:r>
              <a:rPr lang="it-IT" sz="1200" b="1" i="1" dirty="0" smtClean="0">
                <a:ln w="12700">
                  <a:noFill/>
                  <a:prstDash val="solid"/>
                </a:ln>
                <a:solidFill>
                  <a:schemeClr val="tx1"/>
                </a:solidFill>
              </a:rPr>
              <a:t>Tempo </a:t>
            </a:r>
            <a:r>
              <a:rPr lang="it-IT" sz="1200" b="1" i="1" dirty="0">
                <a:ln w="12700">
                  <a:noFill/>
                  <a:prstDash val="solid"/>
                </a:ln>
                <a:solidFill>
                  <a:schemeClr val="tx1"/>
                </a:solidFill>
              </a:rPr>
              <a:t>media di attesa al trapianto:  </a:t>
            </a:r>
            <a:r>
              <a:rPr lang="it-IT" sz="1200" b="1" i="1" dirty="0" smtClean="0">
                <a:ln w="12700">
                  <a:noFill/>
                  <a:prstDash val="solid"/>
                </a:ln>
                <a:solidFill>
                  <a:schemeClr val="tx1"/>
                </a:solidFill>
              </a:rPr>
              <a:t>1,1 </a:t>
            </a:r>
            <a:r>
              <a:rPr lang="it-IT" sz="1200" b="1" i="1" dirty="0">
                <a:ln w="12700">
                  <a:noFill/>
                  <a:prstDash val="solid"/>
                </a:ln>
                <a:solidFill>
                  <a:schemeClr val="tx1"/>
                </a:solidFill>
              </a:rPr>
              <a:t>anni</a:t>
            </a:r>
          </a:p>
          <a:p>
            <a:pPr>
              <a:defRPr/>
            </a:pPr>
            <a:r>
              <a:rPr lang="it-IT" sz="1200" b="1" i="1" dirty="0">
                <a:ln w="12700">
                  <a:noFill/>
                  <a:prstDash val="solid"/>
                </a:ln>
                <a:solidFill>
                  <a:schemeClr val="tx1"/>
                </a:solidFill>
              </a:rPr>
              <a:t>ISL:  </a:t>
            </a:r>
            <a:r>
              <a:rPr lang="it-IT" sz="1400" b="1" i="1" dirty="0" smtClean="0">
                <a:ln w="12700">
                  <a:noFill/>
                  <a:prstDash val="solid"/>
                </a:ln>
                <a:solidFill>
                  <a:schemeClr val="tx1"/>
                </a:solidFill>
              </a:rPr>
              <a:t>29,7%</a:t>
            </a:r>
            <a:endParaRPr lang="it-IT" sz="1400" b="1" i="1" dirty="0">
              <a:ln w="12700">
                <a:noFill/>
                <a:prstDash val="solid"/>
              </a:ln>
              <a:solidFill>
                <a:schemeClr val="tx1"/>
              </a:solidFill>
            </a:endParaRPr>
          </a:p>
          <a:p>
            <a:pPr>
              <a:defRPr/>
            </a:pPr>
            <a:r>
              <a:rPr lang="it-IT" sz="1200" b="1" i="1" dirty="0">
                <a:ln w="12700">
                  <a:noFill/>
                  <a:prstDash val="solid"/>
                </a:ln>
                <a:solidFill>
                  <a:schemeClr val="tx1"/>
                </a:solidFill>
              </a:rPr>
              <a:t>ISLT</a:t>
            </a:r>
            <a:r>
              <a:rPr lang="it-IT" sz="1400" b="1" i="1" dirty="0">
                <a:ln w="12700">
                  <a:noFill/>
                  <a:prstDash val="solid"/>
                </a:ln>
                <a:solidFill>
                  <a:schemeClr val="tx1"/>
                </a:solidFill>
              </a:rPr>
              <a:t>:  </a:t>
            </a:r>
            <a:r>
              <a:rPr lang="it-IT" sz="1400" b="1" i="1" dirty="0" smtClean="0">
                <a:ln w="12700">
                  <a:noFill/>
                  <a:prstDash val="solid"/>
                </a:ln>
                <a:solidFill>
                  <a:schemeClr val="tx1"/>
                </a:solidFill>
              </a:rPr>
              <a:t>21,2%</a:t>
            </a:r>
            <a:endParaRPr lang="it-IT" sz="1400" b="1" i="1" dirty="0">
              <a:ln w="12700">
                <a:noFill/>
                <a:prstDash val="solid"/>
              </a:ln>
              <a:solidFill>
                <a:schemeClr val="tx1"/>
              </a:solidFill>
            </a:endParaRPr>
          </a:p>
        </p:txBody>
      </p:sp>
      <p:sp>
        <p:nvSpPr>
          <p:cNvPr id="33" name="Rectangle 8"/>
          <p:cNvSpPr>
            <a:spLocks noChangeArrowheads="1"/>
          </p:cNvSpPr>
          <p:nvPr/>
        </p:nvSpPr>
        <p:spPr bwMode="auto">
          <a:xfrm>
            <a:off x="4179001" y="4907070"/>
            <a:ext cx="1682901" cy="701614"/>
          </a:xfrm>
          <a:prstGeom prst="roundRect">
            <a:avLst/>
          </a:prstGeom>
          <a:ln w="50800">
            <a:solidFill>
              <a:schemeClr val="accent6">
                <a:lumMod val="75000"/>
              </a:schemeClr>
            </a:solidFill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it-IT" sz="1400" b="1" dirty="0">
                <a:solidFill>
                  <a:schemeClr val="accent6">
                    <a:lumMod val="75000"/>
                  </a:schemeClr>
                </a:solidFill>
              </a:rPr>
              <a:t>TRAPIANTI: </a:t>
            </a:r>
            <a:r>
              <a:rPr lang="it-IT" sz="2000" b="1" dirty="0" smtClean="0">
                <a:solidFill>
                  <a:schemeClr val="accent6">
                    <a:lumMod val="75000"/>
                  </a:schemeClr>
                </a:solidFill>
              </a:rPr>
              <a:t>58</a:t>
            </a:r>
            <a:endParaRPr lang="it-IT" sz="14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solidFill>
                <a:schemeClr val="accent6">
                  <a:lumMod val="75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34" name="Rectangle 8"/>
          <p:cNvSpPr>
            <a:spLocks noChangeArrowheads="1"/>
          </p:cNvSpPr>
          <p:nvPr/>
        </p:nvSpPr>
        <p:spPr bwMode="auto">
          <a:xfrm>
            <a:off x="7102793" y="6129114"/>
            <a:ext cx="1789687" cy="309640"/>
          </a:xfrm>
          <a:prstGeom prst="foldedCorner">
            <a:avLst/>
          </a:prstGeom>
          <a:ln w="12700">
            <a:solidFill>
              <a:schemeClr val="accent6">
                <a:lumMod val="75000"/>
              </a:schemeClr>
            </a:solidFill>
            <a:headEnd/>
            <a:tailE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it-IT" sz="1200" b="1" i="1" dirty="0">
                <a:ln w="12700">
                  <a:noFill/>
                  <a:prstDash val="solid"/>
                </a:ln>
                <a:solidFill>
                  <a:schemeClr val="tx1"/>
                </a:solidFill>
              </a:rPr>
              <a:t>mortalità in lista: </a:t>
            </a:r>
            <a:r>
              <a:rPr lang="it-IT" sz="1400" b="1" i="1" dirty="0" smtClean="0">
                <a:ln w="12700">
                  <a:noFill/>
                  <a:prstDash val="solid"/>
                </a:ln>
                <a:solidFill>
                  <a:schemeClr val="tx1"/>
                </a:solidFill>
              </a:rPr>
              <a:t>2,5%</a:t>
            </a:r>
            <a:endParaRPr lang="it-IT" sz="1400" b="1" i="1" dirty="0">
              <a:ln w="12700">
                <a:noFill/>
                <a:prstDash val="solid"/>
              </a:ln>
              <a:solidFill>
                <a:schemeClr val="tx1"/>
              </a:solidFill>
            </a:endParaRPr>
          </a:p>
        </p:txBody>
      </p:sp>
      <p:sp>
        <p:nvSpPr>
          <p:cNvPr id="35" name="Rectangle 8"/>
          <p:cNvSpPr>
            <a:spLocks noChangeArrowheads="1"/>
          </p:cNvSpPr>
          <p:nvPr/>
        </p:nvSpPr>
        <p:spPr bwMode="auto">
          <a:xfrm>
            <a:off x="6872224" y="5706473"/>
            <a:ext cx="1529910" cy="396044"/>
          </a:xfrm>
          <a:prstGeom prst="roundRect">
            <a:avLst/>
          </a:prstGeom>
          <a:ln w="38100">
            <a:solidFill>
              <a:schemeClr val="accent6">
                <a:lumMod val="75000"/>
              </a:schemeClr>
            </a:solidFill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b"/>
          <a:lstStyle/>
          <a:p>
            <a:pPr algn="ctr">
              <a:defRPr/>
            </a:pPr>
            <a:endParaRPr lang="it-IT" sz="14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algn="ctr">
              <a:defRPr/>
            </a:pPr>
            <a:endParaRPr lang="it-IT" sz="14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algn="ctr">
              <a:defRPr/>
            </a:pPr>
            <a:r>
              <a:rPr lang="it-IT" sz="1400" b="1" dirty="0" smtClean="0">
                <a:solidFill>
                  <a:schemeClr val="accent6">
                    <a:lumMod val="75000"/>
                  </a:schemeClr>
                </a:solidFill>
              </a:rPr>
              <a:t>DECESSI</a:t>
            </a:r>
            <a:r>
              <a:rPr lang="it-IT" sz="1400" b="1" dirty="0">
                <a:solidFill>
                  <a:schemeClr val="accent6">
                    <a:lumMod val="75000"/>
                  </a:schemeClr>
                </a:solidFill>
              </a:rPr>
              <a:t>: </a:t>
            </a:r>
            <a:r>
              <a:rPr lang="it-IT" b="1" dirty="0" smtClean="0">
                <a:solidFill>
                  <a:schemeClr val="accent6">
                    <a:lumMod val="75000"/>
                  </a:schemeClr>
                </a:solidFill>
              </a:rPr>
              <a:t>7</a:t>
            </a:r>
            <a:endParaRPr lang="it-IT" sz="40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solidFill>
                <a:schemeClr val="accent6">
                  <a:lumMod val="75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36" name="Rectangle 8"/>
          <p:cNvSpPr>
            <a:spLocks noChangeArrowheads="1"/>
          </p:cNvSpPr>
          <p:nvPr/>
        </p:nvSpPr>
        <p:spPr bwMode="auto">
          <a:xfrm>
            <a:off x="6862656" y="5252361"/>
            <a:ext cx="1595544" cy="319244"/>
          </a:xfrm>
          <a:prstGeom prst="roundRect">
            <a:avLst/>
          </a:prstGeom>
          <a:ln w="25400">
            <a:solidFill>
              <a:schemeClr val="accent6">
                <a:lumMod val="75000"/>
              </a:schemeClr>
            </a:solidFill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it-IT" sz="1400" b="1" dirty="0">
                <a:solidFill>
                  <a:schemeClr val="accent6">
                    <a:lumMod val="75000"/>
                  </a:schemeClr>
                </a:solidFill>
              </a:rPr>
              <a:t>  Altra causa: </a:t>
            </a:r>
            <a:r>
              <a:rPr lang="it-IT" sz="2000" b="1" dirty="0" smtClean="0">
                <a:solidFill>
                  <a:schemeClr val="accent6">
                    <a:lumMod val="75000"/>
                  </a:schemeClr>
                </a:solidFill>
              </a:rPr>
              <a:t>10</a:t>
            </a:r>
            <a:endParaRPr lang="it-IT" sz="20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solidFill>
                <a:schemeClr val="accent6">
                  <a:lumMod val="75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cxnSp>
        <p:nvCxnSpPr>
          <p:cNvPr id="41" name="Connettore 2 40"/>
          <p:cNvCxnSpPr/>
          <p:nvPr/>
        </p:nvCxnSpPr>
        <p:spPr>
          <a:xfrm>
            <a:off x="6329118" y="5946998"/>
            <a:ext cx="416170" cy="0"/>
          </a:xfrm>
          <a:prstGeom prst="straightConnector1">
            <a:avLst/>
          </a:prstGeom>
          <a:ln w="31750"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Connettore 1 36"/>
          <p:cNvCxnSpPr/>
          <p:nvPr/>
        </p:nvCxnSpPr>
        <p:spPr>
          <a:xfrm>
            <a:off x="6326845" y="4735395"/>
            <a:ext cx="0" cy="1216725"/>
          </a:xfrm>
          <a:prstGeom prst="line">
            <a:avLst/>
          </a:prstGeom>
          <a:ln w="3175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Connettore 2 38"/>
          <p:cNvCxnSpPr/>
          <p:nvPr/>
        </p:nvCxnSpPr>
        <p:spPr>
          <a:xfrm>
            <a:off x="6326845" y="5403480"/>
            <a:ext cx="442820" cy="8503"/>
          </a:xfrm>
          <a:prstGeom prst="straightConnector1">
            <a:avLst/>
          </a:prstGeom>
          <a:ln w="31750"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Connettore 2 39"/>
          <p:cNvCxnSpPr/>
          <p:nvPr/>
        </p:nvCxnSpPr>
        <p:spPr>
          <a:xfrm flipH="1">
            <a:off x="5964895" y="5082902"/>
            <a:ext cx="361950" cy="0"/>
          </a:xfrm>
          <a:prstGeom prst="straightConnector1">
            <a:avLst/>
          </a:prstGeom>
          <a:ln w="31750"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Freccia a destra con strisce 44"/>
          <p:cNvSpPr/>
          <p:nvPr/>
        </p:nvSpPr>
        <p:spPr>
          <a:xfrm rot="5400000">
            <a:off x="6124107" y="3401976"/>
            <a:ext cx="288032" cy="211973"/>
          </a:xfrm>
          <a:prstGeom prst="stripedRightArrow">
            <a:avLst/>
          </a:prstGeom>
          <a:solidFill>
            <a:schemeClr val="bg1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3" name="Text Box 4"/>
          <p:cNvSpPr txBox="1">
            <a:spLocks noChangeArrowheads="1"/>
          </p:cNvSpPr>
          <p:nvPr/>
        </p:nvSpPr>
        <p:spPr bwMode="auto">
          <a:xfrm>
            <a:off x="-1" y="6495727"/>
            <a:ext cx="401128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it-IT" sz="1200" b="1" i="1" dirty="0" smtClean="0">
                <a:latin typeface="Calibri" pitchFamily="34" charset="0"/>
              </a:rPr>
              <a:t>*ISL: numero TX/Numero iscritti inizio anno</a:t>
            </a:r>
          </a:p>
          <a:p>
            <a:r>
              <a:rPr lang="it-IT" sz="1200" b="1" i="1" dirty="0" smtClean="0">
                <a:latin typeface="Calibri" pitchFamily="34" charset="0"/>
              </a:rPr>
              <a:t>**ISLT: numero TX/(Numero iscritti inizio </a:t>
            </a:r>
            <a:r>
              <a:rPr lang="it-IT" sz="1200" b="1" i="1" dirty="0" err="1" smtClean="0">
                <a:latin typeface="Calibri" pitchFamily="34" charset="0"/>
              </a:rPr>
              <a:t>anno+Ingressi</a:t>
            </a:r>
            <a:r>
              <a:rPr lang="it-IT" sz="1200" b="1" i="1" dirty="0" smtClean="0">
                <a:latin typeface="Calibri" pitchFamily="34" charset="0"/>
              </a:rPr>
              <a:t>)</a:t>
            </a:r>
            <a:endParaRPr lang="it-IT" sz="1200" b="1" i="1" dirty="0">
              <a:latin typeface="Calibri" pitchFamily="34" charset="0"/>
            </a:endParaRPr>
          </a:p>
        </p:txBody>
      </p:sp>
      <p:sp>
        <p:nvSpPr>
          <p:cNvPr id="22" name="Rettangolo arrotondato 21"/>
          <p:cNvSpPr>
            <a:spLocks noChangeArrowheads="1"/>
          </p:cNvSpPr>
          <p:nvPr/>
        </p:nvSpPr>
        <p:spPr bwMode="auto">
          <a:xfrm>
            <a:off x="107505" y="1268760"/>
            <a:ext cx="1584176" cy="555625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25400" algn="ctr">
            <a:solidFill>
              <a:schemeClr val="accent6">
                <a:lumMod val="75000"/>
              </a:schemeClr>
            </a:solidFill>
            <a:round/>
            <a:headEnd/>
            <a:tailEnd/>
          </a:ln>
          <a:effectLst>
            <a:outerShdw dist="38100" dir="2700000" algn="tl" rotWithShape="0">
              <a:srgbClr val="000000">
                <a:alpha val="39999"/>
              </a:srgbClr>
            </a:outerShdw>
          </a:effectLst>
        </p:spPr>
        <p:txBody>
          <a:bodyPr anchor="ctr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it-IT" sz="28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Pancreas</a:t>
            </a:r>
            <a:endParaRPr lang="it-IT" sz="2800" dirty="0"/>
          </a:p>
        </p:txBody>
      </p:sp>
      <p:sp>
        <p:nvSpPr>
          <p:cNvPr id="24" name="CasellaDiTesto 23"/>
          <p:cNvSpPr txBox="1"/>
          <p:nvPr/>
        </p:nvSpPr>
        <p:spPr>
          <a:xfrm>
            <a:off x="8448675" y="413385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it-IT" dirty="0"/>
          </a:p>
        </p:txBody>
      </p:sp>
      <p:grpSp>
        <p:nvGrpSpPr>
          <p:cNvPr id="38" name="Gruppo 37"/>
          <p:cNvGrpSpPr/>
          <p:nvPr/>
        </p:nvGrpSpPr>
        <p:grpSpPr>
          <a:xfrm>
            <a:off x="2195736" y="1340768"/>
            <a:ext cx="2448272" cy="1176883"/>
            <a:chOff x="2195736" y="1340768"/>
            <a:chExt cx="2448272" cy="1176883"/>
          </a:xfrm>
        </p:grpSpPr>
        <p:sp>
          <p:nvSpPr>
            <p:cNvPr id="5" name="Rectangle 5"/>
            <p:cNvSpPr>
              <a:spLocks noChangeArrowheads="1"/>
            </p:cNvSpPr>
            <p:nvPr/>
          </p:nvSpPr>
          <p:spPr bwMode="auto">
            <a:xfrm rot="5400000">
              <a:off x="2832384" y="778036"/>
              <a:ext cx="1176883" cy="2302347"/>
            </a:xfrm>
            <a:prstGeom prst="homePlate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solidFill>
                <a:schemeClr val="accent6">
                  <a:lumMod val="75000"/>
                </a:schemeClr>
              </a:solidFill>
              <a:headEnd/>
              <a:tailEnd/>
            </a:ln>
          </p:spPr>
          <p:style>
            <a:lnRef idx="3">
              <a:schemeClr val="lt1"/>
            </a:lnRef>
            <a:fillRef idx="1">
              <a:schemeClr val="accent3"/>
            </a:fillRef>
            <a:effectRef idx="1">
              <a:schemeClr val="accent3"/>
            </a:effectRef>
            <a:fontRef idx="minor">
              <a:schemeClr val="lt1"/>
            </a:fontRef>
          </p:style>
          <p:txBody>
            <a:bodyPr vert="vert270"/>
            <a:lstStyle/>
            <a:p>
              <a:pPr algn="ctr">
                <a:defRPr/>
              </a:pPr>
              <a:endParaRPr lang="it-IT" sz="1200" b="1" i="1" dirty="0" smtClean="0">
                <a:solidFill>
                  <a:schemeClr val="accent6">
                    <a:lumMod val="75000"/>
                  </a:schemeClr>
                </a:solidFill>
              </a:endParaRPr>
            </a:p>
            <a:p>
              <a:pPr algn="ctr">
                <a:defRPr/>
              </a:pPr>
              <a:endParaRPr lang="it-IT" sz="2400" b="1" dirty="0">
                <a:solidFill>
                  <a:schemeClr val="accent6">
                    <a:lumMod val="75000"/>
                  </a:schemeClr>
                </a:solidFill>
              </a:endParaRPr>
            </a:p>
          </p:txBody>
        </p:sp>
        <p:sp>
          <p:nvSpPr>
            <p:cNvPr id="25" name="Rettangolo 24"/>
            <p:cNvSpPr/>
            <p:nvPr/>
          </p:nvSpPr>
          <p:spPr>
            <a:xfrm>
              <a:off x="2195736" y="1527756"/>
              <a:ext cx="2448272" cy="67710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it-IT" sz="1400" b="1" i="1" dirty="0" smtClean="0">
                  <a:solidFill>
                    <a:schemeClr val="accent6">
                      <a:lumMod val="75000"/>
                    </a:schemeClr>
                  </a:solidFill>
                </a:rPr>
                <a:t>Pazienti iscritti  al  1/1/2013</a:t>
              </a:r>
            </a:p>
            <a:p>
              <a:pPr algn="ctr">
                <a:defRPr/>
              </a:pPr>
              <a:r>
                <a:rPr lang="it-IT" sz="2400" b="1" dirty="0" smtClean="0">
                  <a:solidFill>
                    <a:schemeClr val="accent6">
                      <a:lumMod val="75000"/>
                    </a:schemeClr>
                  </a:solidFill>
                </a:rPr>
                <a:t>195</a:t>
              </a:r>
              <a:endParaRPr lang="it-IT" sz="2400" dirty="0"/>
            </a:p>
          </p:txBody>
        </p:sp>
      </p:grpSp>
      <p:grpSp>
        <p:nvGrpSpPr>
          <p:cNvPr id="43" name="Gruppo 42"/>
          <p:cNvGrpSpPr/>
          <p:nvPr/>
        </p:nvGrpSpPr>
        <p:grpSpPr>
          <a:xfrm>
            <a:off x="5292080" y="1340770"/>
            <a:ext cx="1944216" cy="1176878"/>
            <a:chOff x="5292080" y="1340770"/>
            <a:chExt cx="1944216" cy="1176878"/>
          </a:xfrm>
        </p:grpSpPr>
        <p:sp>
          <p:nvSpPr>
            <p:cNvPr id="6" name="Rectangle 6"/>
            <p:cNvSpPr>
              <a:spLocks noChangeArrowheads="1"/>
            </p:cNvSpPr>
            <p:nvPr/>
          </p:nvSpPr>
          <p:spPr bwMode="auto">
            <a:xfrm rot="5400000">
              <a:off x="5675749" y="957101"/>
              <a:ext cx="1176878" cy="1944216"/>
            </a:xfrm>
            <a:prstGeom prst="homePlate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solidFill>
                <a:schemeClr val="accent6">
                  <a:lumMod val="75000"/>
                </a:schemeClr>
              </a:solidFill>
              <a:headEnd/>
              <a:tailEnd/>
            </a:ln>
          </p:spPr>
          <p:style>
            <a:lnRef idx="3">
              <a:schemeClr val="lt1"/>
            </a:lnRef>
            <a:fillRef idx="1">
              <a:schemeClr val="accent3"/>
            </a:fillRef>
            <a:effectRef idx="1">
              <a:schemeClr val="accent3"/>
            </a:effectRef>
            <a:fontRef idx="minor">
              <a:schemeClr val="lt1"/>
            </a:fontRef>
          </p:style>
          <p:txBody>
            <a:bodyPr vert="vert270"/>
            <a:lstStyle/>
            <a:p>
              <a:pPr algn="ctr">
                <a:defRPr/>
              </a:pPr>
              <a:endParaRPr lang="it-IT" sz="2400" b="1" dirty="0">
                <a:solidFill>
                  <a:schemeClr val="accent6">
                    <a:lumMod val="75000"/>
                  </a:schemeClr>
                </a:solidFill>
              </a:endParaRPr>
            </a:p>
            <a:p>
              <a:pPr algn="ctr">
                <a:defRPr/>
              </a:pPr>
              <a:endParaRPr lang="it-IT" sz="2400" b="1" dirty="0">
                <a:solidFill>
                  <a:schemeClr val="accent6">
                    <a:lumMod val="75000"/>
                  </a:schemeClr>
                </a:solidFill>
              </a:endParaRPr>
            </a:p>
          </p:txBody>
        </p:sp>
        <p:sp>
          <p:nvSpPr>
            <p:cNvPr id="42" name="CasellaDiTesto 41"/>
            <p:cNvSpPr txBox="1"/>
            <p:nvPr/>
          </p:nvSpPr>
          <p:spPr>
            <a:xfrm>
              <a:off x="5292080" y="1412776"/>
              <a:ext cx="1944216" cy="10464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it-IT" sz="1200" b="1" i="1" dirty="0" smtClean="0">
                  <a:solidFill>
                    <a:schemeClr val="accent6">
                      <a:lumMod val="75000"/>
                    </a:schemeClr>
                  </a:solidFill>
                </a:rPr>
                <a:t>Ingressi in lista nel periodo dal 1/1/2013 al 31/12/2013</a:t>
              </a:r>
              <a:r>
                <a:rPr lang="it-IT" sz="1400" b="1" i="1" dirty="0" smtClean="0">
                  <a:solidFill>
                    <a:schemeClr val="accent6">
                      <a:lumMod val="75000"/>
                    </a:schemeClr>
                  </a:solidFill>
                </a:rPr>
                <a:t> </a:t>
              </a:r>
            </a:p>
            <a:p>
              <a:pPr algn="ctr">
                <a:defRPr/>
              </a:pPr>
              <a:r>
                <a:rPr lang="it-IT" sz="2400" b="1" dirty="0" smtClean="0">
                  <a:solidFill>
                    <a:schemeClr val="accent6">
                      <a:lumMod val="75000"/>
                    </a:schemeClr>
                  </a:solidFill>
                </a:rPr>
                <a:t>81</a:t>
              </a:r>
              <a:endParaRPr lang="it-IT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2255716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Personalizza struttur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5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6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7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8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9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0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4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9497</TotalTime>
  <Words>1108</Words>
  <Application>Microsoft Office PowerPoint</Application>
  <PresentationFormat>Presentazione su schermo (4:3)</PresentationFormat>
  <Paragraphs>258</Paragraphs>
  <Slides>41</Slides>
  <Notes>2</Notes>
  <HiddenSlides>0</HiddenSlides>
  <MMClips>0</MMClips>
  <ScaleCrop>false</ScaleCrop>
  <HeadingPairs>
    <vt:vector size="6" baseType="variant">
      <vt:variant>
        <vt:lpstr>Tema</vt:lpstr>
      </vt:variant>
      <vt:variant>
        <vt:i4>2</vt:i4>
      </vt:variant>
      <vt:variant>
        <vt:lpstr>Server OLE incorporati</vt:lpstr>
      </vt:variant>
      <vt:variant>
        <vt:i4>1</vt:i4>
      </vt:variant>
      <vt:variant>
        <vt:lpstr>Titoli diapositive</vt:lpstr>
      </vt:variant>
      <vt:variant>
        <vt:i4>41</vt:i4>
      </vt:variant>
    </vt:vector>
  </HeadingPairs>
  <TitlesOfParts>
    <vt:vector size="44" baseType="lpstr">
      <vt:lpstr>Tema di Office</vt:lpstr>
      <vt:lpstr>Personalizza struttura</vt:lpstr>
      <vt:lpstr>Foglio di lavoro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Andrea Ricci</dc:creator>
  <cp:lastModifiedBy>Ricci Andrea</cp:lastModifiedBy>
  <cp:revision>848</cp:revision>
  <cp:lastPrinted>2013-10-17T09:18:52Z</cp:lastPrinted>
  <dcterms:created xsi:type="dcterms:W3CDTF">2010-02-26T10:22:50Z</dcterms:created>
  <dcterms:modified xsi:type="dcterms:W3CDTF">2014-03-06T13:43:55Z</dcterms:modified>
</cp:coreProperties>
</file>